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016" r:id="rId2"/>
    <p:sldId id="3975" r:id="rId3"/>
    <p:sldId id="3986" r:id="rId4"/>
    <p:sldId id="3995" r:id="rId5"/>
    <p:sldId id="3952" r:id="rId6"/>
    <p:sldId id="261" r:id="rId7"/>
    <p:sldId id="4018" r:id="rId8"/>
    <p:sldId id="4019" r:id="rId9"/>
    <p:sldId id="456" r:id="rId10"/>
    <p:sldId id="458" r:id="rId11"/>
    <p:sldId id="258" r:id="rId12"/>
    <p:sldId id="459" r:id="rId13"/>
    <p:sldId id="460" r:id="rId14"/>
    <p:sldId id="461" r:id="rId15"/>
    <p:sldId id="462" r:id="rId16"/>
    <p:sldId id="463" r:id="rId17"/>
    <p:sldId id="4020" r:id="rId18"/>
    <p:sldId id="465" r:id="rId19"/>
    <p:sldId id="467" r:id="rId20"/>
    <p:sldId id="502" r:id="rId21"/>
    <p:sldId id="466" r:id="rId22"/>
    <p:sldId id="468" r:id="rId23"/>
    <p:sldId id="471" r:id="rId24"/>
    <p:sldId id="469" r:id="rId25"/>
    <p:sldId id="472" r:id="rId26"/>
    <p:sldId id="473" r:id="rId27"/>
    <p:sldId id="474" r:id="rId28"/>
    <p:sldId id="470" r:id="rId29"/>
    <p:sldId id="4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E8800-3FCC-4E14-AC08-4A443D0CAF1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E725C-8086-4EE8-B15F-1EAF76F3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66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0E0BD-BC32-4150-9AC6-07CE24C901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4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975D7-3FF9-1C4A-BC3F-1EF3F3D0F4E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69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780C3-6157-48FD-AA73-968B5FA915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5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4236-EC5C-3925-52D4-4E5890D03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A2052-789D-B206-A7CF-484682F5F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8EAF4-843F-4925-1702-B74DB46E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2C820-440E-79B1-5E0D-CE770C1E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1C0D9-C4FC-BD75-EF32-2A5760AA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9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22AF-A636-FAA6-EDAF-3532F4FA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7D951-DF4B-5CFC-C99B-9C84EB1AA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2B36B-3165-EDB9-A48E-5F92465D6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515BC-0E5F-3032-F017-45A13DA7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8567E-4441-1347-1920-426A85BD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22633-7778-7B7E-CF40-0E19EA866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ECD0A-2A97-7235-D3AF-244BAB185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727A0-D4C9-7C39-ED9D-CA1C07EA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A72B6-D31F-6A7D-EED1-55EB43AB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97E6B-09B4-E5AD-B907-697CC830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0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14A3-E89F-A96B-103B-3CC90D5F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CCA02-1ADD-ED02-BA52-9D99E7B58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31285-1A9A-31C1-8A84-59A99704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FB04A-79C0-2C29-D63C-1E40D4D4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4F4A-E7BE-E18A-FE25-0B4A57B3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7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3A15-0F25-418E-ED66-C4E95FD9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54FF6-BBF9-C517-3F05-92F7ECD22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EDDB-81AE-F462-D27D-E15D5A59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E9FA-3772-FB48-20C4-C3911911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A76E-6DFB-CBA2-766D-5863F5D1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4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FBCF-8903-4BE9-9F62-259C0E2F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C53A-7876-678C-1D05-82CDC24F7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EF3CC-1498-1B6C-D100-D652B48AD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693F7-7707-5D2D-231A-E2DE9F75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D87EA-4F9E-FCAB-20CA-9D71B7E5E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58C50-F9C1-24AE-8976-29ABF9E6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8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90FD-4676-CBD4-D23B-717DB24C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9E97A-4DC0-8CA2-FC0B-50A96A02F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BD595-1807-E5D5-C942-902718BE7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51D6A-BEE4-CC46-E46B-2EB227DB6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A8065-CA42-1F72-8D50-CC908D255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384DD-28E0-0550-3A5B-E877538B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CFA4F8-3DCF-FCD1-96AF-06D837BC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4BDD47-7D33-829F-0D26-F8EF7853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4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F6EF-8469-E93F-BA47-4F829387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B114D-F8B4-CF3C-C5D7-356422E0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7B3BB-5E02-9253-CE86-1F16CD20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8A7F0-DDCF-C729-A427-FD290E21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09FE8-86E6-2A86-EA82-FBBFDADD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A3B20-FA8B-6653-77E9-0CDA8B9F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32DEF-B956-2328-E3EE-E6F5AEFB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2238-36DE-33DC-9FC5-6C088F52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6F776-381E-1ACC-18E0-65EF0AF7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814E1-E146-8FE3-700D-479C0A48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72E48-A3E8-E1DF-4E9C-19751A81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1C982-F1B1-D33A-4A6F-8840F923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1A48E-CEF4-1A23-446A-6CF81435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5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11B45-5C6C-C99F-125A-7FDED204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30F77C-51B0-0FCA-47ED-C79FC47BA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9DFD8-C073-CD5F-0970-C432FFACE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676E4-60EB-EDAE-EFCD-5BFD46FB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6BAF9-ED9E-2E84-0254-F38CCF6E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A6278-7FC9-9206-C08F-A21753AA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5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00F52-C944-C6B8-DFA8-981E960E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2776C-F745-3970-7FCA-B4D6663B1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65EEE-AFD6-31F5-FBB6-71E2DC584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579C50-BBC9-48FC-9BAA-4821A8CA651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042E6-48E8-B3C5-8182-5AD0A6C13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BA3A3-CF7B-0DFD-D24D-3F9DA514F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93D025-1BA2-4662-82D4-75E17FEF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7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aroy_esm@psu.edu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hyperlink" Target="mailto:anubhav.roy@dalembert.upmc.fr" TargetMode="External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tags" Target="../tags/tag27.xml"/><Relationship Id="rId21" Type="http://schemas.openxmlformats.org/officeDocument/2006/relationships/image" Target="../media/image54.png"/><Relationship Id="rId7" Type="http://schemas.openxmlformats.org/officeDocument/2006/relationships/tags" Target="../tags/tag31.xml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tags" Target="../tags/tag26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44.png"/><Relationship Id="rId5" Type="http://schemas.openxmlformats.org/officeDocument/2006/relationships/tags" Target="../tags/tag29.xml"/><Relationship Id="rId15" Type="http://schemas.openxmlformats.org/officeDocument/2006/relationships/image" Target="../media/image4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2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53.png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notesSlide" Target="../notesSlides/notesSlide3.xml"/><Relationship Id="rId29" Type="http://schemas.openxmlformats.org/officeDocument/2006/relationships/image" Target="../media/image63.png"/><Relationship Id="rId41" Type="http://schemas.openxmlformats.org/officeDocument/2006/relationships/image" Target="../media/image52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51.png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10" Type="http://schemas.openxmlformats.org/officeDocument/2006/relationships/tags" Target="../tags/tag43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65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54.png"/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4.xml"/><Relationship Id="rId7" Type="http://schemas.openxmlformats.org/officeDocument/2006/relationships/image" Target="../media/image76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1.png"/><Relationship Id="rId2" Type="http://schemas.openxmlformats.org/officeDocument/2006/relationships/tags" Target="../tags/tag56.xml"/><Relationship Id="rId16" Type="http://schemas.openxmlformats.org/officeDocument/2006/relationships/image" Target="../media/image85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80.png"/><Relationship Id="rId5" Type="http://schemas.openxmlformats.org/officeDocument/2006/relationships/tags" Target="../tags/tag59.xml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tags" Target="../tags/tag58.xml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63.xml"/><Relationship Id="rId7" Type="http://schemas.openxmlformats.org/officeDocument/2006/relationships/image" Target="../media/image8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7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96.png"/><Relationship Id="rId5" Type="http://schemas.openxmlformats.org/officeDocument/2006/relationships/image" Target="../media/image34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00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70.xml"/><Relationship Id="rId7" Type="http://schemas.openxmlformats.org/officeDocument/2006/relationships/image" Target="../media/image10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83.png"/><Relationship Id="rId11" Type="http://schemas.openxmlformats.org/officeDocument/2006/relationships/image" Target="../media/image10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4.png"/><Relationship Id="rId4" Type="http://schemas.openxmlformats.org/officeDocument/2006/relationships/tags" Target="../tags/tag71.xml"/><Relationship Id="rId9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108.png"/><Relationship Id="rId18" Type="http://schemas.openxmlformats.org/officeDocument/2006/relationships/image" Target="../media/image78.png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107.png"/><Relationship Id="rId17" Type="http://schemas.openxmlformats.org/officeDocument/2006/relationships/image" Target="../media/image77.png"/><Relationship Id="rId2" Type="http://schemas.openxmlformats.org/officeDocument/2006/relationships/tags" Target="../tags/tag73.xml"/><Relationship Id="rId16" Type="http://schemas.openxmlformats.org/officeDocument/2006/relationships/image" Target="../media/image111.png"/><Relationship Id="rId20" Type="http://schemas.openxmlformats.org/officeDocument/2006/relationships/image" Target="../media/image101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106.png"/><Relationship Id="rId5" Type="http://schemas.openxmlformats.org/officeDocument/2006/relationships/tags" Target="../tags/tag76.xml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79.png"/><Relationship Id="rId4" Type="http://schemas.openxmlformats.org/officeDocument/2006/relationships/tags" Target="../tags/tag7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16.png"/><Relationship Id="rId26" Type="http://schemas.openxmlformats.org/officeDocument/2006/relationships/image" Target="../media/image122.png"/><Relationship Id="rId3" Type="http://schemas.openxmlformats.org/officeDocument/2006/relationships/tags" Target="../tags/tag82.xml"/><Relationship Id="rId21" Type="http://schemas.openxmlformats.org/officeDocument/2006/relationships/image" Target="../media/image119.png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image" Target="../media/image115.png"/><Relationship Id="rId25" Type="http://schemas.openxmlformats.org/officeDocument/2006/relationships/image" Target="../media/image85.png"/><Relationship Id="rId2" Type="http://schemas.openxmlformats.org/officeDocument/2006/relationships/tags" Target="../tags/tag81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image" Target="../media/image121.png"/><Relationship Id="rId5" Type="http://schemas.openxmlformats.org/officeDocument/2006/relationships/tags" Target="../tags/tag84.xml"/><Relationship Id="rId15" Type="http://schemas.openxmlformats.org/officeDocument/2006/relationships/image" Target="../media/image113.png"/><Relationship Id="rId23" Type="http://schemas.openxmlformats.org/officeDocument/2006/relationships/image" Target="../media/image120.png"/><Relationship Id="rId10" Type="http://schemas.openxmlformats.org/officeDocument/2006/relationships/tags" Target="../tags/tag89.xml"/><Relationship Id="rId19" Type="http://schemas.openxmlformats.org/officeDocument/2006/relationships/image" Target="../media/image117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112.png"/><Relationship Id="rId22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6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13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2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151.png"/><Relationship Id="rId5" Type="http://schemas.openxmlformats.org/officeDocument/2006/relationships/tags" Target="../tags/tag101.xml"/><Relationship Id="rId10" Type="http://schemas.openxmlformats.org/officeDocument/2006/relationships/image" Target="../media/image150.png"/><Relationship Id="rId4" Type="http://schemas.openxmlformats.org/officeDocument/2006/relationships/tags" Target="../tags/tag100.xml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tags" Target="../tags/tag8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6.png"/><Relationship Id="rId5" Type="http://schemas.openxmlformats.org/officeDocument/2006/relationships/tags" Target="../tags/tag11.xml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19.png"/><Relationship Id="rId22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tags" Target="../tags/tag18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tags" Target="../tags/tag17.xml"/><Relationship Id="rId16" Type="http://schemas.openxmlformats.org/officeDocument/2006/relationships/image" Target="../media/image34.png"/><Relationship Id="rId20" Type="http://schemas.microsoft.com/office/2007/relationships/hdphoto" Target="../media/hdphoto3.wdp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20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tags" Target="../tags/tag19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9.png"/><Relationship Id="rId5" Type="http://schemas.openxmlformats.org/officeDocument/2006/relationships/image" Target="../media/image1860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4.xml"/><Relationship Id="rId7" Type="http://schemas.openxmlformats.org/officeDocument/2006/relationships/image" Target="../media/image4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50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AA3D1FB-49F3-4EFA-B9FC-2F215944B628}"/>
              </a:ext>
            </a:extLst>
          </p:cNvPr>
          <p:cNvSpPr txBox="1"/>
          <p:nvPr/>
        </p:nvSpPr>
        <p:spPr>
          <a:xfrm>
            <a:off x="4022676" y="2536448"/>
            <a:ext cx="41466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rgbClr val="1C41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Anubhav Roy</a:t>
            </a:r>
            <a:endParaRPr lang="en-US" sz="2800" b="1" dirty="0">
              <a:solidFill>
                <a:srgbClr val="1C417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200" dirty="0">
                <a:solidFill>
                  <a:srgbClr val="1C41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CNRS (UMR 7190)</a:t>
            </a:r>
            <a:br>
              <a:rPr lang="en-US" sz="2200" dirty="0">
                <a:solidFill>
                  <a:srgbClr val="1C41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rgbClr val="1C41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Sorbonne University</a:t>
            </a:r>
          </a:p>
          <a:p>
            <a:pPr algn="ctr"/>
            <a:r>
              <a:rPr lang="en-US" sz="2000" i="1" dirty="0">
                <a:solidFill>
                  <a:srgbClr val="1C417D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aroy_esm@psu.edu</a:t>
            </a:r>
            <a:br>
              <a:rPr lang="en-US" sz="2000" i="1" dirty="0">
                <a:solidFill>
                  <a:srgbClr val="1C41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i="1" dirty="0">
                <a:solidFill>
                  <a:srgbClr val="1C417D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anubhav.roy@dalembert.upmc.fr</a:t>
            </a:r>
            <a:endParaRPr lang="en-US" sz="2000" i="1" dirty="0">
              <a:solidFill>
                <a:srgbClr val="1C417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97D83-320A-48E7-A97A-060A5AD25C31}"/>
              </a:ext>
            </a:extLst>
          </p:cNvPr>
          <p:cNvSpPr txBox="1"/>
          <p:nvPr/>
        </p:nvSpPr>
        <p:spPr>
          <a:xfrm>
            <a:off x="821730" y="459303"/>
            <a:ext cx="10548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9CD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Cohesive zone Finite Element model for large scale yielding in fatigue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15CBF5-4D67-7B7D-0A6A-A1BE9B44CA30}"/>
              </a:ext>
            </a:extLst>
          </p:cNvPr>
          <p:cNvGrpSpPr/>
          <p:nvPr/>
        </p:nvGrpSpPr>
        <p:grpSpPr>
          <a:xfrm>
            <a:off x="0" y="5207693"/>
            <a:ext cx="11999303" cy="1650307"/>
            <a:chOff x="0" y="2990969"/>
            <a:chExt cx="11999303" cy="16503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73EBD2D-2B1B-F062-6C7C-2219FED74AA0}"/>
                </a:ext>
              </a:extLst>
            </p:cNvPr>
            <p:cNvGrpSpPr/>
            <p:nvPr/>
          </p:nvGrpSpPr>
          <p:grpSpPr>
            <a:xfrm>
              <a:off x="0" y="2990969"/>
              <a:ext cx="11999303" cy="1650307"/>
              <a:chOff x="2327912" y="3477883"/>
              <a:chExt cx="11999303" cy="165030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266959-3F64-223D-B702-0031C7F6D3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257265" y="3605619"/>
                <a:ext cx="8069950" cy="1373570"/>
                <a:chOff x="8072018" y="270719"/>
                <a:chExt cx="4011236" cy="659135"/>
              </a:xfrm>
            </p:grpSpPr>
            <p:pic>
              <p:nvPicPr>
                <p:cNvPr id="21" name="Picture 667">
                  <a:extLst>
                    <a:ext uri="{FF2B5EF4-FFF2-40B4-BE49-F238E27FC236}">
                      <a16:creationId xmlns:a16="http://schemas.microsoft.com/office/drawing/2014/main" id="{E5AD4E18-BCE1-8251-717F-BA2CFBCE4B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E"/>
                    </a:clrFrom>
                    <a:clrTo>
                      <a:srgbClr val="FFFFFE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53151" y="338220"/>
                  <a:ext cx="1330103" cy="534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2" name="Picture 5" descr="F:\UPMC\Avalanche_2019\Poster\unnamed.jpg">
                  <a:extLst>
                    <a:ext uri="{FF2B5EF4-FFF2-40B4-BE49-F238E27FC236}">
                      <a16:creationId xmlns:a16="http://schemas.microsoft.com/office/drawing/2014/main" id="{B56723D2-85FE-1117-714A-005CF44889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2018" y="270719"/>
                  <a:ext cx="659137" cy="65913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effectLst>
                  <a:softEdge rad="127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8" name="Picture 17" descr="A blue circle with white letters and a blue circle with black text&#10;&#10;Description automatically generated">
                <a:extLst>
                  <a:ext uri="{FF2B5EF4-FFF2-40B4-BE49-F238E27FC236}">
                    <a16:creationId xmlns:a16="http://schemas.microsoft.com/office/drawing/2014/main" id="{9E31772F-6D59-513D-45AB-7B7C7F51B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7912" y="3477883"/>
                <a:ext cx="3593761" cy="1650307"/>
              </a:xfrm>
              <a:prstGeom prst="rect">
                <a:avLst/>
              </a:prstGeom>
            </p:spPr>
          </p:pic>
        </p:grpSp>
        <p:pic>
          <p:nvPicPr>
            <p:cNvPr id="11" name="Picture 10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6444D030-CD32-A680-6DCA-6BEF044C4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5" r="37720"/>
            <a:stretch/>
          </p:blipFill>
          <p:spPr>
            <a:xfrm>
              <a:off x="5406360" y="3248737"/>
              <a:ext cx="3581400" cy="111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0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130629" y="84080"/>
            <a:ext cx="118352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Result #1: </a:t>
            </a:r>
            <a:r>
              <a:rPr lang="de-DE" sz="2700" b="1" dirty="0">
                <a:latin typeface="Daytona" panose="020B0604030500040204" pitchFamily="34" charset="0"/>
              </a:rPr>
              <a:t>The effects of the length scale on the failure of CuCrZr are numerically studied across specimen sizes. 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D9063-8085-DBE9-E1EE-FEAB6C6FB7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20" y="1643961"/>
            <a:ext cx="1464768" cy="2682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BFCA8D-17F1-E30A-4AE8-CF1F01181A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9017" y="4439378"/>
            <a:ext cx="4181851" cy="15689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7DD2A4D-40EC-1E64-F66E-A4784081A31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15" y="4084885"/>
            <a:ext cx="1712454" cy="25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BE0CEB4-002B-0781-960F-F694D06AD4DC}"/>
              </a:ext>
            </a:extLst>
          </p:cNvPr>
          <p:cNvGrpSpPr/>
          <p:nvPr/>
        </p:nvGrpSpPr>
        <p:grpSpPr>
          <a:xfrm>
            <a:off x="130629" y="917400"/>
            <a:ext cx="8367691" cy="5918786"/>
            <a:chOff x="130629" y="849656"/>
            <a:chExt cx="8367691" cy="59187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7C8E6-B5AC-8D1E-CDC9-2225CB6F5E0A}"/>
                </a:ext>
              </a:extLst>
            </p:cNvPr>
            <p:cNvGrpSpPr/>
            <p:nvPr/>
          </p:nvGrpSpPr>
          <p:grpSpPr>
            <a:xfrm>
              <a:off x="130629" y="849656"/>
              <a:ext cx="8367691" cy="5918786"/>
              <a:chOff x="1912154" y="939214"/>
              <a:chExt cx="8367691" cy="591878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6E0743B-DABE-677D-3DED-C777CC43416C}"/>
                  </a:ext>
                </a:extLst>
              </p:cNvPr>
              <p:cNvGrpSpPr/>
              <p:nvPr/>
            </p:nvGrpSpPr>
            <p:grpSpPr>
              <a:xfrm>
                <a:off x="1912154" y="939214"/>
                <a:ext cx="8367691" cy="5918786"/>
                <a:chOff x="1912154" y="939214"/>
                <a:chExt cx="8367691" cy="5918786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68919AC3-3EA6-9640-22EB-2D58B32AB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88"/>
                <a:stretch/>
              </p:blipFill>
              <p:spPr>
                <a:xfrm>
                  <a:off x="1912154" y="939214"/>
                  <a:ext cx="8367691" cy="5918786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0D9BCB7-3C7D-BC2E-B83F-9636AFD505A2}"/>
                    </a:ext>
                  </a:extLst>
                </p:cNvPr>
                <p:cNvSpPr/>
                <p:nvPr/>
              </p:nvSpPr>
              <p:spPr>
                <a:xfrm>
                  <a:off x="6423026" y="2615381"/>
                  <a:ext cx="380898" cy="4719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104106-DCCD-6742-A301-6296D70F47FE}"/>
                  </a:ext>
                </a:extLst>
              </p:cNvPr>
              <p:cNvSpPr/>
              <p:nvPr/>
            </p:nvSpPr>
            <p:spPr>
              <a:xfrm>
                <a:off x="8226425" y="1241425"/>
                <a:ext cx="1066800" cy="869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3FC8FF0-D782-4209-9EE0-CE1D48E37026}"/>
                </a:ext>
              </a:extLst>
            </p:cNvPr>
            <p:cNvCxnSpPr>
              <a:cxnSpLocks/>
            </p:cNvCxnSpPr>
            <p:nvPr/>
          </p:nvCxnSpPr>
          <p:spPr>
            <a:xfrm>
              <a:off x="3762705" y="1919363"/>
              <a:ext cx="3009900" cy="1640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FE79076-ADEA-9144-054A-463FEA16B69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3273">
              <a:off x="3944668" y="2505444"/>
              <a:ext cx="2891431" cy="23168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1E2D52B-D115-7E72-38F1-605BAE116AFD}"/>
              </a:ext>
            </a:extLst>
          </p:cNvPr>
          <p:cNvGrpSpPr/>
          <p:nvPr/>
        </p:nvGrpSpPr>
        <p:grpSpPr>
          <a:xfrm>
            <a:off x="7829017" y="1079645"/>
            <a:ext cx="3107936" cy="938720"/>
            <a:chOff x="7924530" y="1129318"/>
            <a:chExt cx="3107936" cy="93872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367AA2B-85D4-BE6D-BF99-85BB791BBB8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1607" y="1172965"/>
              <a:ext cx="2660859" cy="254000"/>
            </a:xfrm>
            <a:prstGeom prst="rect">
              <a:avLst/>
            </a:prstGeom>
          </p:spPr>
        </p:pic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BF845F47-99B9-7FE7-DCE1-78F81210D3A3}"/>
                </a:ext>
              </a:extLst>
            </p:cNvPr>
            <p:cNvSpPr/>
            <p:nvPr/>
          </p:nvSpPr>
          <p:spPr>
            <a:xfrm rot="16200000">
              <a:off x="7626158" y="1427690"/>
              <a:ext cx="938720" cy="341976"/>
            </a:xfrm>
            <a:prstGeom prst="rt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12BC3-B92B-C98C-0F97-4987E84F2B0D}"/>
                </a:ext>
              </a:extLst>
            </p:cNvPr>
            <p:cNvCxnSpPr>
              <a:cxnSpLocks/>
            </p:cNvCxnSpPr>
            <p:nvPr/>
          </p:nvCxnSpPr>
          <p:spPr>
            <a:xfrm>
              <a:off x="8483600" y="1461662"/>
              <a:ext cx="0" cy="5454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399665F-D753-A7AD-947B-4E6A60FA7A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48" y="4052656"/>
            <a:ext cx="1171679" cy="24580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4E9623-C0B4-E090-A26A-2368623A0C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85" y="1257533"/>
            <a:ext cx="1078115" cy="18476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948A9A6-AE0E-07A1-4509-D9C0A332A44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08" y="1479735"/>
            <a:ext cx="1046784" cy="1793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CD97BD-57B8-E686-9039-0D70A6770C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08" y="1704525"/>
            <a:ext cx="1040668" cy="17939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0FAC838-48A2-C2F6-46BC-7BFC1D3EC1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07" y="1929315"/>
            <a:ext cx="1046784" cy="1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2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s&#10;&#10;Description automatically generated">
            <a:extLst>
              <a:ext uri="{FF2B5EF4-FFF2-40B4-BE49-F238E27FC236}">
                <a16:creationId xmlns:a16="http://schemas.microsoft.com/office/drawing/2014/main" id="{1CC78699-87D9-F1B7-2179-FC706C2722A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" t="2146" r="6606"/>
          <a:stretch/>
        </p:blipFill>
        <p:spPr>
          <a:xfrm>
            <a:off x="5606225" y="1111104"/>
            <a:ext cx="6585775" cy="55477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EEDE7F-8A81-0838-168A-39E21BD5D880}"/>
              </a:ext>
            </a:extLst>
          </p:cNvPr>
          <p:cNvSpPr/>
          <p:nvPr/>
        </p:nvSpPr>
        <p:spPr>
          <a:xfrm>
            <a:off x="236870" y="1216065"/>
            <a:ext cx="5407250" cy="5547794"/>
          </a:xfrm>
          <a:prstGeom prst="roundRect">
            <a:avLst>
              <a:gd name="adj" fmla="val 2426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1B5A3-5CED-C7B2-EFD8-78980115D7C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6870" y="2634304"/>
            <a:ext cx="5407250" cy="307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3E41F-14C3-4C39-E78F-4440CCD0DB2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6871" y="3179322"/>
            <a:ext cx="5407249" cy="3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F37EE5-74DF-5985-7410-71732820275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2281" y="3633629"/>
            <a:ext cx="5276427" cy="50274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F92A7D-5AB0-4CFF-BFA2-610C6B955D91}"/>
              </a:ext>
            </a:extLst>
          </p:cNvPr>
          <p:cNvCxnSpPr>
            <a:cxnSpLocks/>
          </p:cNvCxnSpPr>
          <p:nvPr/>
        </p:nvCxnSpPr>
        <p:spPr>
          <a:xfrm>
            <a:off x="5698505" y="2837346"/>
            <a:ext cx="4851298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04660D-FDF4-2873-3740-C72FB789066C}"/>
              </a:ext>
            </a:extLst>
          </p:cNvPr>
          <p:cNvCxnSpPr>
            <a:cxnSpLocks/>
          </p:cNvCxnSpPr>
          <p:nvPr/>
        </p:nvCxnSpPr>
        <p:spPr>
          <a:xfrm>
            <a:off x="5644120" y="3378332"/>
            <a:ext cx="526487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57EC383-7B00-7850-30B6-2A7EDE45E498}"/>
              </a:ext>
            </a:extLst>
          </p:cNvPr>
          <p:cNvCxnSpPr>
            <a:cxnSpLocks/>
          </p:cNvCxnSpPr>
          <p:nvPr/>
        </p:nvCxnSpPr>
        <p:spPr>
          <a:xfrm>
            <a:off x="5578708" y="3827087"/>
            <a:ext cx="5851398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0E0C1A9-C2C4-6DAB-081E-38DC8B5B5F3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605" y="1453031"/>
            <a:ext cx="5339515" cy="22729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5A414D7-A391-D13B-E3FE-23F011E8254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2044" y="4181183"/>
            <a:ext cx="1614112" cy="2553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CEF88D-996F-AC07-941F-BE24847DAB7C}"/>
              </a:ext>
            </a:extLst>
          </p:cNvPr>
          <p:cNvCxnSpPr>
            <a:cxnSpLocks/>
          </p:cNvCxnSpPr>
          <p:nvPr/>
        </p:nvCxnSpPr>
        <p:spPr>
          <a:xfrm>
            <a:off x="5644120" y="1536517"/>
            <a:ext cx="2221573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7112796-6D7E-7028-BB2A-E4ABB281E554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1C0BD-AD06-316B-C2D9-99FF85B2793D}"/>
              </a:ext>
            </a:extLst>
          </p:cNvPr>
          <p:cNvSpPr txBox="1"/>
          <p:nvPr/>
        </p:nvSpPr>
        <p:spPr>
          <a:xfrm>
            <a:off x="130629" y="84080"/>
            <a:ext cx="118352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Results for #1: </a:t>
            </a:r>
            <a:r>
              <a:rPr lang="en-US" sz="2700" b="1" dirty="0">
                <a:latin typeface="Daytona" panose="020B0604030500040204" pitchFamily="34" charset="0"/>
              </a:rPr>
              <a:t>Distribution of the Von Mises Stress ahead of the crack tip for different specimens.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9B87D4-3631-B7F2-464A-DA472E9A11F2}"/>
              </a:ext>
            </a:extLst>
          </p:cNvPr>
          <p:cNvGrpSpPr/>
          <p:nvPr/>
        </p:nvGrpSpPr>
        <p:grpSpPr>
          <a:xfrm>
            <a:off x="3167660" y="4834166"/>
            <a:ext cx="1217061" cy="1231900"/>
            <a:chOff x="2692400" y="4559300"/>
            <a:chExt cx="1217061" cy="12319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574300-77E9-03D9-3CCA-7F1947F69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2400" y="4559300"/>
              <a:ext cx="0" cy="123190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3808E7F-7996-B078-50D8-D165B16A3C6A}"/>
                </a:ext>
              </a:extLst>
            </p:cNvPr>
            <p:cNvCxnSpPr>
              <a:cxnSpLocks/>
            </p:cNvCxnSpPr>
            <p:nvPr/>
          </p:nvCxnSpPr>
          <p:spPr>
            <a:xfrm>
              <a:off x="2692400" y="5776762"/>
              <a:ext cx="1217061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29D7CBD-EDE1-42F9-3058-170C80E6B5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84" y="6156590"/>
            <a:ext cx="182906" cy="178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11F7FE-F3FB-3357-D9F6-AD2545833C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14" y="4915667"/>
            <a:ext cx="189003" cy="17833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4AD2E18-7846-8D6B-7E1C-77E9459EFC38}"/>
              </a:ext>
            </a:extLst>
          </p:cNvPr>
          <p:cNvGrpSpPr/>
          <p:nvPr/>
        </p:nvGrpSpPr>
        <p:grpSpPr>
          <a:xfrm>
            <a:off x="955077" y="3600733"/>
            <a:ext cx="2561140" cy="274926"/>
            <a:chOff x="1486905" y="3611466"/>
            <a:chExt cx="2561140" cy="27492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97F3579-41DF-D2AB-0A5A-C6DE2A7A076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905" y="3611466"/>
              <a:ext cx="1219370" cy="19205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E9AB0DF-B0EE-F671-8A0C-E8590A52B4D4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464" y="3634897"/>
              <a:ext cx="1295581" cy="25149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0EE87C-6E1A-4984-02A5-AB9B6C9F1FDF}"/>
              </a:ext>
            </a:extLst>
          </p:cNvPr>
          <p:cNvGrpSpPr/>
          <p:nvPr/>
        </p:nvGrpSpPr>
        <p:grpSpPr>
          <a:xfrm>
            <a:off x="957620" y="3152017"/>
            <a:ext cx="2542469" cy="251495"/>
            <a:chOff x="957620" y="3152017"/>
            <a:chExt cx="2542469" cy="25149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6C71D04-D714-0D34-166A-6042C17080A0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20" y="3155931"/>
              <a:ext cx="1219370" cy="19205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A8A7BCC-9375-0B5E-BA90-1B3D818AA64E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508" y="3152017"/>
              <a:ext cx="1295581" cy="251495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C30DEE6-A03E-AD4B-AFF1-D5436A718E63}"/>
              </a:ext>
            </a:extLst>
          </p:cNvPr>
          <p:cNvGrpSpPr/>
          <p:nvPr/>
        </p:nvGrpSpPr>
        <p:grpSpPr>
          <a:xfrm>
            <a:off x="1182364" y="2529344"/>
            <a:ext cx="2660826" cy="251495"/>
            <a:chOff x="1182364" y="2529344"/>
            <a:chExt cx="2660826" cy="251495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3B0F3A4D-69BA-E9D8-8D16-18511551E596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364" y="2533546"/>
              <a:ext cx="1219370" cy="19205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2421DB3-D51A-BB5D-5C61-F6CE3924F0C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609" y="2529344"/>
              <a:ext cx="1295581" cy="251495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A415A39-B8DA-51E9-CE8B-AF15414A20BB}"/>
              </a:ext>
            </a:extLst>
          </p:cNvPr>
          <p:cNvGrpSpPr/>
          <p:nvPr/>
        </p:nvGrpSpPr>
        <p:grpSpPr>
          <a:xfrm>
            <a:off x="895025" y="1823897"/>
            <a:ext cx="2944325" cy="251495"/>
            <a:chOff x="895025" y="1823897"/>
            <a:chExt cx="2944325" cy="251495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6B759207-06D8-862D-AAA8-ACBA77FC0086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25" y="1826498"/>
              <a:ext cx="1219370" cy="189003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D5229BD4-0AB2-F567-41EF-3216BF34CC8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636" y="1823897"/>
              <a:ext cx="1618714" cy="251495"/>
            </a:xfrm>
            <a:prstGeom prst="rect">
              <a:avLst/>
            </a:prstGeom>
          </p:spPr>
        </p:pic>
      </p:grpSp>
      <p:sp>
        <p:nvSpPr>
          <p:cNvPr id="60" name="Slide Number Placeholder 1">
            <a:extLst>
              <a:ext uri="{FF2B5EF4-FFF2-40B4-BE49-F238E27FC236}">
                <a16:creationId xmlns:a16="http://schemas.microsoft.com/office/drawing/2014/main" id="{648AD0A8-4531-1432-0234-D517AA55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104106-DCCD-6742-A301-6296D70F47FE}"/>
              </a:ext>
            </a:extLst>
          </p:cNvPr>
          <p:cNvSpPr/>
          <p:nvPr/>
        </p:nvSpPr>
        <p:spPr>
          <a:xfrm>
            <a:off x="10908996" y="1640416"/>
            <a:ext cx="868667" cy="790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A96686AC-CD3C-E97B-7039-8337346A77F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60" y="3890739"/>
            <a:ext cx="1720836" cy="18595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38CEAE-912A-7C40-1325-5ADD65E79A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60" y="3157339"/>
            <a:ext cx="1720836" cy="18595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6ED878D-1BFB-0898-28BB-AA2B90C1542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36" y="2619497"/>
            <a:ext cx="1720836" cy="18595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1F578D4-7034-A54C-EB57-C78EF392B2B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10" y="1564892"/>
            <a:ext cx="1720836" cy="18595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4CEEF677-FFB6-1E50-4EDC-1166789B202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139" y="1647933"/>
            <a:ext cx="856900" cy="14685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AEF0713-EF8F-8C7D-6825-648D684AC1C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220" y="1854065"/>
            <a:ext cx="858819" cy="14717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C041D9D-32A2-5162-972D-D8F6653F062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38" y="2052087"/>
            <a:ext cx="853801" cy="14717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D32F2A6-01D4-1C5B-B384-821B85A4C93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220" y="2250109"/>
            <a:ext cx="858819" cy="1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7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130629" y="84080"/>
            <a:ext cx="118352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Task #1: </a:t>
            </a:r>
            <a:r>
              <a:rPr lang="de-DE" sz="2700" b="1" dirty="0">
                <a:latin typeface="Daytona" panose="020B0604030500040204" pitchFamily="34" charset="0"/>
              </a:rPr>
              <a:t>The effects of confined plasticity are studied for peak force and peak displacements as a ratio to the brittle scenario.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BC1329-A790-870F-DF94-D504834E7BCC}"/>
              </a:ext>
            </a:extLst>
          </p:cNvPr>
          <p:cNvGrpSpPr/>
          <p:nvPr/>
        </p:nvGrpSpPr>
        <p:grpSpPr>
          <a:xfrm>
            <a:off x="6285578" y="1551449"/>
            <a:ext cx="5761704" cy="4526054"/>
            <a:chOff x="6285578" y="1551449"/>
            <a:chExt cx="5761704" cy="4526054"/>
          </a:xfrm>
        </p:grpSpPr>
        <p:pic>
          <p:nvPicPr>
            <p:cNvPr id="12" name="Picture 11" descr="A graph with a line&#10;&#10;Description automatically generated">
              <a:extLst>
                <a:ext uri="{FF2B5EF4-FFF2-40B4-BE49-F238E27FC236}">
                  <a16:creationId xmlns:a16="http://schemas.microsoft.com/office/drawing/2014/main" id="{FE951CFE-BB68-354D-576B-048122D59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9" t="4956" r="6167"/>
            <a:stretch/>
          </p:blipFill>
          <p:spPr>
            <a:xfrm>
              <a:off x="6285578" y="1551449"/>
              <a:ext cx="5761704" cy="452605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58E43D-72FF-058F-2F40-295EBC7F0D7E}"/>
                </a:ext>
              </a:extLst>
            </p:cNvPr>
            <p:cNvSpPr/>
            <p:nvPr/>
          </p:nvSpPr>
          <p:spPr>
            <a:xfrm>
              <a:off x="6851924" y="5175318"/>
              <a:ext cx="131233" cy="1312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2B22DA0-1C5A-91E4-27E2-D70E031310A8}"/>
              </a:ext>
            </a:extLst>
          </p:cNvPr>
          <p:cNvSpPr/>
          <p:nvPr/>
        </p:nvSpPr>
        <p:spPr>
          <a:xfrm>
            <a:off x="5327787" y="1248941"/>
            <a:ext cx="131233" cy="1312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CD315-461F-E9DD-C2D7-64D200AED7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64" y="1220056"/>
            <a:ext cx="1729981" cy="18900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F618917-9A23-00EF-E4D8-5C5DDD4B20F3}"/>
              </a:ext>
            </a:extLst>
          </p:cNvPr>
          <p:cNvGrpSpPr/>
          <p:nvPr/>
        </p:nvGrpSpPr>
        <p:grpSpPr>
          <a:xfrm>
            <a:off x="130629" y="1551449"/>
            <a:ext cx="6003838" cy="4583763"/>
            <a:chOff x="130629" y="1551449"/>
            <a:chExt cx="6003838" cy="458376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80B66B-352F-3A84-50C4-8FAA5AFD279C}"/>
                </a:ext>
              </a:extLst>
            </p:cNvPr>
            <p:cNvGrpSpPr/>
            <p:nvPr/>
          </p:nvGrpSpPr>
          <p:grpSpPr>
            <a:xfrm>
              <a:off x="130629" y="1551449"/>
              <a:ext cx="6003838" cy="4583763"/>
              <a:chOff x="200741" y="1332057"/>
              <a:chExt cx="6003838" cy="4583763"/>
            </a:xfrm>
          </p:grpSpPr>
          <p:pic>
            <p:nvPicPr>
              <p:cNvPr id="10" name="Picture 9" descr="A graph with a line&#10;&#10;Description automatically generated">
                <a:extLst>
                  <a:ext uri="{FF2B5EF4-FFF2-40B4-BE49-F238E27FC236}">
                    <a16:creationId xmlns:a16="http://schemas.microsoft.com/office/drawing/2014/main" id="{E1D1BB87-EAA7-AC0E-E164-05E8F2168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13" r="6493"/>
              <a:stretch/>
            </p:blipFill>
            <p:spPr>
              <a:xfrm>
                <a:off x="200741" y="1332057"/>
                <a:ext cx="6003838" cy="4583763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DB61583-41A2-AAE7-6F30-662CAF95CF1D}"/>
                  </a:ext>
                </a:extLst>
              </p:cNvPr>
              <p:cNvSpPr/>
              <p:nvPr/>
            </p:nvSpPr>
            <p:spPr>
              <a:xfrm>
                <a:off x="959909" y="1392767"/>
                <a:ext cx="131233" cy="13123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7270F08-3636-7900-6541-593B213BAD9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548" y="2260600"/>
              <a:ext cx="2660859" cy="254000"/>
            </a:xfrm>
            <a:prstGeom prst="rect">
              <a:avLst/>
            </a:prstGeom>
          </p:spPr>
        </p:pic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DBA15D8-00B3-A917-FCD2-C25CB5AB6987}"/>
                </a:ext>
              </a:extLst>
            </p:cNvPr>
            <p:cNvSpPr/>
            <p:nvPr/>
          </p:nvSpPr>
          <p:spPr>
            <a:xfrm>
              <a:off x="3598584" y="2880238"/>
              <a:ext cx="2194823" cy="537876"/>
            </a:xfrm>
            <a:prstGeom prst="rt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03092A-8817-CEF7-DDD8-87058E138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8584" y="2705597"/>
              <a:ext cx="20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8AE1AE-9D40-358C-2199-4D3846A0E8E6}"/>
              </a:ext>
            </a:extLst>
          </p:cNvPr>
          <p:cNvGrpSpPr/>
          <p:nvPr/>
        </p:nvGrpSpPr>
        <p:grpSpPr>
          <a:xfrm>
            <a:off x="9019967" y="4468383"/>
            <a:ext cx="2660859" cy="960935"/>
            <a:chOff x="9019967" y="4468383"/>
            <a:chExt cx="2660859" cy="96093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D86E00-EADF-0C8F-629F-7BE8426954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967" y="5175318"/>
              <a:ext cx="2660859" cy="254000"/>
            </a:xfrm>
            <a:prstGeom prst="rect">
              <a:avLst/>
            </a:prstGeom>
          </p:spPr>
        </p:pic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97119D44-2093-6947-5ADF-0D0CEAD61F0E}"/>
                </a:ext>
              </a:extLst>
            </p:cNvPr>
            <p:cNvSpPr/>
            <p:nvPr/>
          </p:nvSpPr>
          <p:spPr>
            <a:xfrm>
              <a:off x="9505641" y="4572675"/>
              <a:ext cx="2070100" cy="537876"/>
            </a:xfrm>
            <a:prstGeom prst="rt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C1A958-EB43-16EB-B9BD-74201535A4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1026" y="4468383"/>
              <a:ext cx="2209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70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130629" y="84080"/>
            <a:ext cx="118352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Task #2: </a:t>
            </a:r>
            <a:r>
              <a:rPr lang="de-DE" sz="2700" b="1" dirty="0">
                <a:latin typeface="Daytona" panose="020B0604030500040204" pitchFamily="34" charset="0"/>
              </a:rPr>
              <a:t>A scheme is designed to develop a bridge between points along the Paris Law and elastoplastic CZM. 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B74CC04C-22E6-3DF6-B458-ED63CCE0BA2A}"/>
              </a:ext>
            </a:extLst>
          </p:cNvPr>
          <p:cNvSpPr/>
          <p:nvPr/>
        </p:nvSpPr>
        <p:spPr>
          <a:xfrm>
            <a:off x="5201299" y="2995306"/>
            <a:ext cx="2191474" cy="845615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A506A8-805C-0D8C-EFB0-15AB25B4B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691" y="1695813"/>
            <a:ext cx="3761558" cy="22313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90C702-9037-FAF9-B75F-FBF02E1458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569" y="4005802"/>
            <a:ext cx="605877" cy="3383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CA3922-02CA-E008-47CC-6A1386A1FE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71" b="-1997"/>
          <a:stretch/>
        </p:blipFill>
        <p:spPr>
          <a:xfrm>
            <a:off x="7497590" y="1901311"/>
            <a:ext cx="897101" cy="4873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799738-3595-4C78-6653-74073D49D7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996" y="1263655"/>
            <a:ext cx="3938566" cy="51518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B3AAB3-7248-5F73-BEDB-65553C2109E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32" y="5550344"/>
            <a:ext cx="6132088" cy="343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0B3A514-E2A2-EB7D-B7DC-D63D9FA55F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3233" y="4709069"/>
            <a:ext cx="6132087" cy="5958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4BCE44-A063-E45A-1C24-DDCD2453FBF5}"/>
              </a:ext>
            </a:extLst>
          </p:cNvPr>
          <p:cNvGrpSpPr/>
          <p:nvPr/>
        </p:nvGrpSpPr>
        <p:grpSpPr>
          <a:xfrm>
            <a:off x="512147" y="1263655"/>
            <a:ext cx="4940126" cy="5487811"/>
            <a:chOff x="512147" y="1263655"/>
            <a:chExt cx="4940126" cy="548781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30A64E8-1EBE-60BA-59C9-5D05865C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2147" y="1480528"/>
              <a:ext cx="4940126" cy="527093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0AE8A3-308F-6C1A-6DFF-27EA6408B19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777" y="1263655"/>
              <a:ext cx="2194866" cy="36276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492B1B-F77A-563A-6CF1-798B990480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371" y="2004904"/>
            <a:ext cx="1410075" cy="4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7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4E227D5-6549-74FB-5518-D4A4A3A2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923087">
            <a:off x="8428777" y="2747330"/>
            <a:ext cx="6007409" cy="1847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6555A-2AB2-B6BB-EC9C-FC593686F8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/>
          <a:stretch/>
        </p:blipFill>
        <p:spPr>
          <a:xfrm>
            <a:off x="4857390" y="2016525"/>
            <a:ext cx="5938979" cy="4841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130629" y="84080"/>
            <a:ext cx="118352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Step #1: </a:t>
            </a:r>
            <a:r>
              <a:rPr lang="de-DE" sz="2700" b="1" dirty="0">
                <a:latin typeface="Daytona" panose="020B0604030500040204" pitchFamily="34" charset="0"/>
              </a:rPr>
              <a:t>Material characterization of the additively manufactured CuCrZr through uniaxial tensile testing of KBr specimens. 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409531-0CB1-2F69-7208-C55FC62650FF}"/>
              </a:ext>
            </a:extLst>
          </p:cNvPr>
          <p:cNvSpPr/>
          <p:nvPr/>
        </p:nvSpPr>
        <p:spPr>
          <a:xfrm>
            <a:off x="306604" y="1202345"/>
            <a:ext cx="4832167" cy="256622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F96EC-46DD-07AE-402A-F3C2E14CDEE5}"/>
              </a:ext>
            </a:extLst>
          </p:cNvPr>
          <p:cNvSpPr txBox="1"/>
          <p:nvPr/>
        </p:nvSpPr>
        <p:spPr>
          <a:xfrm>
            <a:off x="380575" y="1407689"/>
            <a:ext cx="370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ytona" panose="020B0604030500040204" pitchFamily="34" charset="0"/>
              </a:rPr>
              <a:t>Extract </a:t>
            </a:r>
            <a:r>
              <a:rPr lang="en-US" b="1" dirty="0">
                <a:latin typeface="Daytona" panose="020B0604030500040204" pitchFamily="34" charset="0"/>
              </a:rPr>
              <a:t>elasticity parameters</a:t>
            </a:r>
            <a:r>
              <a:rPr lang="en-US" dirty="0">
                <a:latin typeface="Daytona" panose="020B0604030500040204" pitchFamily="34" charset="0"/>
              </a:rPr>
              <a:t> 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93CFC7-8DDF-FFA4-21C8-8EF0A15F8A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35" y="1956567"/>
            <a:ext cx="2121704" cy="338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A48974-3130-A74D-D98F-A14DCA842B40}"/>
              </a:ext>
            </a:extLst>
          </p:cNvPr>
          <p:cNvSpPr txBox="1"/>
          <p:nvPr/>
        </p:nvSpPr>
        <p:spPr>
          <a:xfrm>
            <a:off x="380575" y="2586081"/>
            <a:ext cx="501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ytona" panose="020B0604030500040204" pitchFamily="34" charset="0"/>
              </a:rPr>
              <a:t>Establish </a:t>
            </a:r>
            <a:r>
              <a:rPr lang="en-US" b="1" dirty="0">
                <a:latin typeface="Daytona" panose="020B0604030500040204" pitchFamily="34" charset="0"/>
              </a:rPr>
              <a:t>Ramberg-Osgood parameters</a:t>
            </a:r>
            <a:r>
              <a:rPr lang="en-US" dirty="0">
                <a:latin typeface="Daytona" panose="020B0604030500040204" pitchFamily="34" charset="0"/>
              </a:rPr>
              <a:t> 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F0D9D-2BBB-97E4-1A18-85DDE15AA9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370" y="3156992"/>
            <a:ext cx="791066" cy="340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59C31-5EEF-D6F3-8196-AF130A7CCF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97" y="4408716"/>
            <a:ext cx="3248859" cy="80935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60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170BB6-D8A2-CC1E-9ED5-C20DC1A1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396" y="1907458"/>
            <a:ext cx="3435827" cy="3342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F1463F-C124-CB14-2974-47555501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56" y="1006131"/>
            <a:ext cx="8144957" cy="3987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250091" y="79159"/>
            <a:ext cx="118352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Step #2: </a:t>
            </a:r>
            <a:r>
              <a:rPr lang="de-DE" sz="2700" b="1" dirty="0">
                <a:latin typeface="Daytona" panose="020B0604030500040204" pitchFamily="34" charset="0"/>
              </a:rPr>
              <a:t>Catastrophic failure of the largest sample, Specimen 4 Sample 1 (Sp4.1) under monotonic loading.  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0AA3E-F4EE-AD90-A523-016548A71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62" r="37161"/>
          <a:stretch/>
        </p:blipFill>
        <p:spPr>
          <a:xfrm>
            <a:off x="390434" y="4993380"/>
            <a:ext cx="5549900" cy="1780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09DC0-BCAB-B354-3F1D-344B92A1F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879" r="61241" b="12041"/>
          <a:stretch/>
        </p:blipFill>
        <p:spPr>
          <a:xfrm>
            <a:off x="6096000" y="5974080"/>
            <a:ext cx="3244011" cy="61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3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250091" y="79159"/>
            <a:ext cx="118352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Goals for Step #2: </a:t>
            </a:r>
            <a:r>
              <a:rPr lang="de-DE" sz="2700" b="1" dirty="0">
                <a:latin typeface="Daytona" panose="020B0604030500040204" pitchFamily="34" charset="0"/>
              </a:rPr>
              <a:t>Measure </a:t>
            </a:r>
            <a:r>
              <a:rPr lang="de-DE" sz="2700" b="1" u="sng" dirty="0">
                <a:latin typeface="Daytona" panose="020B0604030500040204" pitchFamily="34" charset="0"/>
              </a:rPr>
              <a:t>force-displacement</a:t>
            </a:r>
            <a:r>
              <a:rPr lang="de-DE" sz="2700" b="1" dirty="0">
                <a:latin typeface="Daytona" panose="020B0604030500040204" pitchFamily="34" charset="0"/>
              </a:rPr>
              <a:t> behavior and perform </a:t>
            </a:r>
            <a:r>
              <a:rPr lang="de-DE" sz="2700" b="1" u="sng" dirty="0">
                <a:latin typeface="Daytona" panose="020B0604030500040204" pitchFamily="34" charset="0"/>
              </a:rPr>
              <a:t>statistical fractography</a:t>
            </a:r>
            <a:r>
              <a:rPr lang="de-DE" sz="2700" b="1" dirty="0">
                <a:latin typeface="Daytona" panose="020B0604030500040204" pitchFamily="34" charset="0"/>
              </a:rPr>
              <a:t>.  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CA9C24-EC85-306A-A927-51A1701B4DB1}"/>
              </a:ext>
            </a:extLst>
          </p:cNvPr>
          <p:cNvGrpSpPr/>
          <p:nvPr/>
        </p:nvGrpSpPr>
        <p:grpSpPr>
          <a:xfrm>
            <a:off x="224262" y="1115320"/>
            <a:ext cx="5831843" cy="4565228"/>
            <a:chOff x="337195" y="1721497"/>
            <a:chExt cx="5831843" cy="45652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CD1E9F-FEF9-2A7F-ED6F-A2F7FC0CA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186"/>
            <a:stretch/>
          </p:blipFill>
          <p:spPr>
            <a:xfrm>
              <a:off x="337195" y="1721497"/>
              <a:ext cx="5831843" cy="456522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54CEC8-ACFD-7551-66AC-4DCDCB7C1809}"/>
                </a:ext>
              </a:extLst>
            </p:cNvPr>
            <p:cNvSpPr/>
            <p:nvPr/>
          </p:nvSpPr>
          <p:spPr>
            <a:xfrm>
              <a:off x="4684402" y="1949156"/>
              <a:ext cx="294188" cy="33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188994-2FF0-C389-EE75-20AA6B6646B7}"/>
              </a:ext>
            </a:extLst>
          </p:cNvPr>
          <p:cNvSpPr/>
          <p:nvPr/>
        </p:nvSpPr>
        <p:spPr>
          <a:xfrm>
            <a:off x="1339019" y="3594427"/>
            <a:ext cx="4177827" cy="1272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2DFF6-A088-5CC1-C1E4-3EC98794FA3F}"/>
              </a:ext>
            </a:extLst>
          </p:cNvPr>
          <p:cNvSpPr txBox="1"/>
          <p:nvPr/>
        </p:nvSpPr>
        <p:spPr>
          <a:xfrm>
            <a:off x="1423387" y="3773523"/>
            <a:ext cx="4177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ytona" panose="020B0604030500040204" pitchFamily="34" charset="0"/>
              </a:rPr>
              <a:t>DIC</a:t>
            </a:r>
            <a:r>
              <a:rPr lang="en-US" dirty="0">
                <a:latin typeface="Daytona" panose="020B0604030500040204" pitchFamily="34" charset="0"/>
              </a:rPr>
              <a:t>: instantaneous crack length </a:t>
            </a:r>
            <a:r>
              <a:rPr lang="en-US" b="1" i="1" dirty="0">
                <a:latin typeface="Daytona" panose="020B0604030500040204" pitchFamily="34" charset="0"/>
              </a:rPr>
              <a:t>a</a:t>
            </a:r>
          </a:p>
          <a:p>
            <a:endParaRPr lang="en-US" dirty="0">
              <a:latin typeface="Daytona" panose="020B0604030500040204" pitchFamily="34" charset="0"/>
            </a:endParaRPr>
          </a:p>
          <a:p>
            <a:r>
              <a:rPr lang="en-US" dirty="0">
                <a:latin typeface="Daytona" panose="020B0604030500040204" pitchFamily="34" charset="0"/>
              </a:rPr>
              <a:t>Estimate </a:t>
            </a:r>
            <a:r>
              <a:rPr lang="en-US" b="1" dirty="0">
                <a:latin typeface="Daytona" panose="020B0604030500040204" pitchFamily="34" charset="0"/>
              </a:rPr>
              <a:t>G</a:t>
            </a:r>
            <a:r>
              <a:rPr lang="en-US" sz="1200" b="1" dirty="0">
                <a:latin typeface="Daytona" panose="020B0604030500040204" pitchFamily="34" charset="0"/>
              </a:rPr>
              <a:t>c </a:t>
            </a:r>
            <a:endParaRPr lang="en-US" dirty="0">
              <a:latin typeface="Daytona" panose="020B060403050004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07DC65-D14A-17D7-200C-9F8A592344FD}"/>
              </a:ext>
            </a:extLst>
          </p:cNvPr>
          <p:cNvGrpSpPr/>
          <p:nvPr/>
        </p:nvGrpSpPr>
        <p:grpSpPr>
          <a:xfrm>
            <a:off x="5962471" y="548518"/>
            <a:ext cx="6229529" cy="6334849"/>
            <a:chOff x="5962471" y="548518"/>
            <a:chExt cx="6229529" cy="63348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EBB93ED-70BD-41E0-D41B-C499BAE5F215}"/>
                </a:ext>
              </a:extLst>
            </p:cNvPr>
            <p:cNvGrpSpPr/>
            <p:nvPr/>
          </p:nvGrpSpPr>
          <p:grpSpPr>
            <a:xfrm>
              <a:off x="5962471" y="548518"/>
              <a:ext cx="6229529" cy="5698832"/>
              <a:chOff x="5962471" y="548518"/>
              <a:chExt cx="6229529" cy="5698832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8B1377D-30FF-D02C-7361-E412BE296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0787" y="3513861"/>
                <a:ext cx="1681213" cy="67248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5407124-7708-327B-A83B-1FB860DDC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2471" y="548518"/>
                <a:ext cx="5179591" cy="5698832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326495-7BD1-E0EF-339E-B4305D0A541D}"/>
                </a:ext>
              </a:extLst>
            </p:cNvPr>
            <p:cNvGrpSpPr/>
            <p:nvPr/>
          </p:nvGrpSpPr>
          <p:grpSpPr>
            <a:xfrm>
              <a:off x="9333416" y="3607472"/>
              <a:ext cx="2583167" cy="3275895"/>
              <a:chOff x="9333416" y="3607472"/>
              <a:chExt cx="2583167" cy="327589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B722E0D-CC97-C492-62E3-197948609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33416" y="3607472"/>
                <a:ext cx="2583167" cy="327589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996BBDA-41EA-61D9-F46E-1591D6B6A2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1595" y="4436145"/>
                <a:ext cx="861585" cy="520469"/>
              </a:xfrm>
              <a:prstGeom prst="rect">
                <a:avLst/>
              </a:prstGeom>
            </p:spPr>
          </p:pic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FCB78-C3C1-CAFE-4D7D-78B0D332AB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41" y="6142106"/>
            <a:ext cx="4552655" cy="513274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8ACBCE0E-063D-9495-0FA8-38BB348E4B64}"/>
              </a:ext>
            </a:extLst>
          </p:cNvPr>
          <p:cNvSpPr/>
          <p:nvPr/>
        </p:nvSpPr>
        <p:spPr>
          <a:xfrm rot="19956916">
            <a:off x="579725" y="5530869"/>
            <a:ext cx="731520" cy="121615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1C602AF8-96D4-56C3-2191-BBC0A6B7202B}"/>
              </a:ext>
            </a:extLst>
          </p:cNvPr>
          <p:cNvSpPr/>
          <p:nvPr/>
        </p:nvSpPr>
        <p:spPr>
          <a:xfrm rot="3755637">
            <a:off x="6905357" y="5587285"/>
            <a:ext cx="479697" cy="148347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5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82BCF1-CE35-9BAD-0759-DFD9963FE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440" y="1425683"/>
            <a:ext cx="4940126" cy="5270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938E4-D818-FBA1-2172-99CD6E00A5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74" y="1153655"/>
            <a:ext cx="2194866" cy="362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130629" y="92553"/>
            <a:ext cx="1215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Step #3: </a:t>
            </a:r>
            <a:r>
              <a:rPr lang="de-DE" sz="2700" b="1" dirty="0">
                <a:latin typeface="Daytona" panose="020B0604030500040204" pitchFamily="34" charset="0"/>
              </a:rPr>
              <a:t>Characterize </a:t>
            </a:r>
            <a:r>
              <a:rPr lang="de-DE" sz="2700" b="1" i="1" dirty="0">
                <a:latin typeface="Daytona" panose="020B0604030500040204" pitchFamily="34" charset="0"/>
              </a:rPr>
              <a:t>C, m</a:t>
            </a:r>
            <a:r>
              <a:rPr lang="de-DE" sz="2700" b="1" dirty="0">
                <a:latin typeface="Daytona" panose="020B0604030500040204" pitchFamily="34" charset="0"/>
              </a:rPr>
              <a:t> for Paris Law through low cycle fatigue.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ACAA8-9C95-8FBE-5A75-0D9A1C8140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17" y="2943941"/>
            <a:ext cx="3437043" cy="4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82BCF1-CE35-9BAD-0759-DFD9963F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91" y="1494509"/>
            <a:ext cx="4940126" cy="5270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13C8D-DA74-7E64-E810-AE137E609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482" y="2568111"/>
            <a:ext cx="4979366" cy="3690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E3C600-B447-824B-4D1D-3DF65AF454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964" y="1328356"/>
            <a:ext cx="4652884" cy="970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DFEC9-4325-5504-889B-27195EC490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4612" y="3886541"/>
            <a:ext cx="720664" cy="444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938E4-D818-FBA1-2172-99CD6E00A5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25" y="1222481"/>
            <a:ext cx="2194866" cy="3627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05E4E-DD32-2CE7-6B10-14AA55AAFE48}"/>
              </a:ext>
            </a:extLst>
          </p:cNvPr>
          <p:cNvGrpSpPr/>
          <p:nvPr/>
        </p:nvGrpSpPr>
        <p:grpSpPr>
          <a:xfrm>
            <a:off x="130629" y="92553"/>
            <a:ext cx="12153576" cy="938719"/>
            <a:chOff x="250091" y="79159"/>
            <a:chExt cx="12153576" cy="9387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486A7F-8FCA-7C4B-5527-771F49C40544}"/>
                </a:ext>
              </a:extLst>
            </p:cNvPr>
            <p:cNvSpPr txBox="1"/>
            <p:nvPr/>
          </p:nvSpPr>
          <p:spPr>
            <a:xfrm>
              <a:off x="250091" y="79159"/>
              <a:ext cx="1215357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aytona" panose="020B0604030500040204" pitchFamily="34" charset="0"/>
                </a:rPr>
                <a:t>Step #4: </a:t>
              </a:r>
              <a:r>
                <a:rPr lang="de-DE" sz="2700" b="1" dirty="0">
                  <a:latin typeface="Daytona" panose="020B0604030500040204" pitchFamily="34" charset="0"/>
                </a:rPr>
                <a:t>Run FE simulations (with updated                                            ) to prepare test protocols.</a:t>
              </a:r>
              <a:endParaRPr lang="en-US" sz="2700" b="1" dirty="0">
                <a:latin typeface="Daytona" panose="020B060403050004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22AF3C-12AF-898F-0741-AD75373E722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554" y="175095"/>
              <a:ext cx="4058216" cy="352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43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250091" y="79159"/>
            <a:ext cx="1183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Step #4 Idea: </a:t>
            </a:r>
            <a:r>
              <a:rPr lang="de-DE" sz="2700" b="1" dirty="0">
                <a:latin typeface="Daytona" panose="020B0604030500040204" pitchFamily="34" charset="0"/>
              </a:rPr>
              <a:t>Visualizing fatigue as a series of monotonic loadings.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1D840-B866-1070-961A-7E88ACB7E1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4619" y="4166830"/>
            <a:ext cx="720664" cy="4444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D724E7-FBF7-1570-C9BA-E51D131305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91" y="2377886"/>
            <a:ext cx="4030407" cy="324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5F91C5-CF39-F08F-922B-070A66562B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31" y="2339963"/>
            <a:ext cx="3596243" cy="40016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1CC3FE8D-FA37-86F9-EAB1-5B4500EF016A}"/>
              </a:ext>
            </a:extLst>
          </p:cNvPr>
          <p:cNvGrpSpPr/>
          <p:nvPr/>
        </p:nvGrpSpPr>
        <p:grpSpPr>
          <a:xfrm>
            <a:off x="1691531" y="2990709"/>
            <a:ext cx="2381499" cy="182906"/>
            <a:chOff x="3714282" y="4599807"/>
            <a:chExt cx="2381499" cy="18290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6F7437B-37AC-F4BB-5B10-A091CBE8983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282" y="4599807"/>
              <a:ext cx="478603" cy="182906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9FDE84B-112D-BDC7-5EEA-D9E2F2B5E384}"/>
                </a:ext>
              </a:extLst>
            </p:cNvPr>
            <p:cNvSpPr/>
            <p:nvPr/>
          </p:nvSpPr>
          <p:spPr>
            <a:xfrm>
              <a:off x="4281438" y="4599807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8CCA3C-1D4D-FC4F-EDC7-04E0087B798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801" y="4599807"/>
              <a:ext cx="1540980" cy="18290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A6356F-5295-5C58-E139-98C5E3712047}"/>
              </a:ext>
            </a:extLst>
          </p:cNvPr>
          <p:cNvGrpSpPr/>
          <p:nvPr/>
        </p:nvGrpSpPr>
        <p:grpSpPr>
          <a:xfrm>
            <a:off x="6058567" y="2883898"/>
            <a:ext cx="5489496" cy="477819"/>
            <a:chOff x="6887906" y="2923729"/>
            <a:chExt cx="5489496" cy="47781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03C939-F213-FEEF-1228-F896F1DC74C8}"/>
                </a:ext>
              </a:extLst>
            </p:cNvPr>
            <p:cNvSpPr/>
            <p:nvPr/>
          </p:nvSpPr>
          <p:spPr>
            <a:xfrm>
              <a:off x="6887906" y="3033754"/>
              <a:ext cx="3091167" cy="335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6FA4C3D-4CAF-3F9F-E938-E7E6E1997E3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5529" y="2923729"/>
              <a:ext cx="5241873" cy="47781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8331105-EE1E-105C-9AE0-9BD771735D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58687" y="964653"/>
            <a:ext cx="7366388" cy="7166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0B73A3-4476-752F-1AB0-0017A47ECD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2448" y="3603519"/>
            <a:ext cx="3761558" cy="22313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800627-18AB-C8CD-97BE-544F8D21B5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133" y="5834848"/>
            <a:ext cx="605877" cy="3383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DDA8FB-A27F-7CF6-18CB-2128193882F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71" b="-1997"/>
          <a:stretch/>
        </p:blipFill>
        <p:spPr>
          <a:xfrm>
            <a:off x="6415347" y="3672744"/>
            <a:ext cx="897101" cy="48736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C14DB30-D569-0162-8A92-AD0D67457A51}"/>
              </a:ext>
            </a:extLst>
          </p:cNvPr>
          <p:cNvGrpSpPr/>
          <p:nvPr/>
        </p:nvGrpSpPr>
        <p:grpSpPr>
          <a:xfrm>
            <a:off x="1115887" y="2883898"/>
            <a:ext cx="4979366" cy="3710859"/>
            <a:chOff x="879912" y="2903562"/>
            <a:chExt cx="4979366" cy="37108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0580FA-BE1B-6552-3FCE-B56285A8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79912" y="2923729"/>
              <a:ext cx="4979366" cy="3690692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A7C8E2-9B37-8937-10C3-1DFBE259C9ED}"/>
                </a:ext>
              </a:extLst>
            </p:cNvPr>
            <p:cNvSpPr/>
            <p:nvPr/>
          </p:nvSpPr>
          <p:spPr>
            <a:xfrm>
              <a:off x="1297858" y="2903562"/>
              <a:ext cx="2735631" cy="400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862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FBC337F-7B6F-C3F9-FFAC-358CEB95CF54}"/>
              </a:ext>
            </a:extLst>
          </p:cNvPr>
          <p:cNvSpPr/>
          <p:nvPr/>
        </p:nvSpPr>
        <p:spPr>
          <a:xfrm>
            <a:off x="9983972" y="-20624"/>
            <a:ext cx="2208028" cy="70168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05F3C-7A45-23D5-83BA-7F6940D20E37}"/>
              </a:ext>
            </a:extLst>
          </p:cNvPr>
          <p:cNvSpPr txBox="1"/>
          <p:nvPr/>
        </p:nvSpPr>
        <p:spPr>
          <a:xfrm>
            <a:off x="10171677" y="2212542"/>
            <a:ext cx="18326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4D1C7-DCD7-E9F5-AEA3-16248670E35D}"/>
              </a:ext>
            </a:extLst>
          </p:cNvPr>
          <p:cNvSpPr txBox="1"/>
          <p:nvPr/>
        </p:nvSpPr>
        <p:spPr>
          <a:xfrm>
            <a:off x="10254841" y="4309485"/>
            <a:ext cx="16662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38DA8A8-4451-BC59-F978-FEC4B060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8CA89CA-40BC-427D-7959-1258F483607F}"/>
              </a:ext>
            </a:extLst>
          </p:cNvPr>
          <p:cNvSpPr/>
          <p:nvPr/>
        </p:nvSpPr>
        <p:spPr>
          <a:xfrm rot="5400000">
            <a:off x="10353336" y="3332519"/>
            <a:ext cx="1469299" cy="48463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2A7659-7A36-005D-5C88-73E15E95F75A}"/>
              </a:ext>
            </a:extLst>
          </p:cNvPr>
          <p:cNvGrpSpPr/>
          <p:nvPr/>
        </p:nvGrpSpPr>
        <p:grpSpPr>
          <a:xfrm>
            <a:off x="0" y="935997"/>
            <a:ext cx="9848538" cy="5386144"/>
            <a:chOff x="0" y="916333"/>
            <a:chExt cx="9848538" cy="53861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1C9BBA-7DFB-B157-216E-B0B1C754B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027"/>
            <a:stretch/>
          </p:blipFill>
          <p:spPr>
            <a:xfrm>
              <a:off x="265250" y="916333"/>
              <a:ext cx="9583288" cy="531700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3D5B57-EA9B-6073-37A1-06C2FC910FDA}"/>
                </a:ext>
              </a:extLst>
            </p:cNvPr>
            <p:cNvSpPr/>
            <p:nvPr/>
          </p:nvSpPr>
          <p:spPr>
            <a:xfrm>
              <a:off x="993058" y="5889523"/>
              <a:ext cx="1130710" cy="412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1CDB37-F9BF-D8CE-E229-C070501D16F5}"/>
                </a:ext>
              </a:extLst>
            </p:cNvPr>
            <p:cNvSpPr/>
            <p:nvPr/>
          </p:nvSpPr>
          <p:spPr>
            <a:xfrm>
              <a:off x="0" y="916333"/>
              <a:ext cx="993058" cy="627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192565-75AD-EF22-2528-C739DC92A634}"/>
              </a:ext>
            </a:extLst>
          </p:cNvPr>
          <p:cNvSpPr txBox="1"/>
          <p:nvPr/>
        </p:nvSpPr>
        <p:spPr>
          <a:xfrm>
            <a:off x="228013" y="87727"/>
            <a:ext cx="1186120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Motivation: establish a multi-scale bridge.</a:t>
            </a:r>
            <a:endParaRPr lang="en-US" sz="3200" b="1" dirty="0">
              <a:latin typeface="Daytona" panose="020B0604030500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0DABD3-100D-AD71-1F02-B40C2A88A5C7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4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250091" y="79159"/>
            <a:ext cx="1183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Step #4 Idea: </a:t>
            </a:r>
            <a:r>
              <a:rPr lang="de-DE" sz="2700" b="1" dirty="0">
                <a:latin typeface="Daytona" panose="020B0604030500040204" pitchFamily="34" charset="0"/>
              </a:rPr>
              <a:t>Visualizing fatigue as a series of monotonic loadings.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FE48F38-85C2-7865-5EE5-B05FAA0F3AE1}"/>
              </a:ext>
            </a:extLst>
          </p:cNvPr>
          <p:cNvGrpSpPr/>
          <p:nvPr/>
        </p:nvGrpSpPr>
        <p:grpSpPr>
          <a:xfrm>
            <a:off x="10134407" y="1820031"/>
            <a:ext cx="1577486" cy="1273371"/>
            <a:chOff x="10119458" y="1701816"/>
            <a:chExt cx="1577486" cy="1273371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767D46C-E710-EBA5-6D4E-05332087F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458" y="1701816"/>
              <a:ext cx="0" cy="12733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07354FA-6ED9-C7BA-991D-CA279C72D19B}"/>
                </a:ext>
              </a:extLst>
            </p:cNvPr>
            <p:cNvGrpSpPr/>
            <p:nvPr/>
          </p:nvGrpSpPr>
          <p:grpSpPr>
            <a:xfrm>
              <a:off x="10119458" y="2234606"/>
              <a:ext cx="1577486" cy="727579"/>
              <a:chOff x="10119458" y="2234606"/>
              <a:chExt cx="1577486" cy="727579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2A43145-D78F-9F05-5A9F-88BECB956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9458" y="2962185"/>
                <a:ext cx="15774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604E8748-BB73-2A47-F31B-3C1860D4B80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7407" y="2234606"/>
                <a:ext cx="1253966" cy="308635"/>
              </a:xfrm>
              <a:prstGeom prst="rect">
                <a:avLst/>
              </a:prstGeom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776CA7-0C48-EB0C-49E4-F4AC0D1A4E1C}"/>
              </a:ext>
            </a:extLst>
          </p:cNvPr>
          <p:cNvGrpSpPr/>
          <p:nvPr/>
        </p:nvGrpSpPr>
        <p:grpSpPr>
          <a:xfrm>
            <a:off x="10135647" y="4230963"/>
            <a:ext cx="1577486" cy="1273371"/>
            <a:chOff x="10162613" y="3731822"/>
            <a:chExt cx="1577486" cy="1273371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E687EC5-4840-B75B-D1CF-80D4DEC36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2613" y="3731822"/>
              <a:ext cx="0" cy="12733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134CFD9-3481-0887-591E-0E88ED181AFD}"/>
                </a:ext>
              </a:extLst>
            </p:cNvPr>
            <p:cNvCxnSpPr>
              <a:cxnSpLocks/>
            </p:cNvCxnSpPr>
            <p:nvPr/>
          </p:nvCxnSpPr>
          <p:spPr>
            <a:xfrm>
              <a:off x="10162613" y="4992191"/>
              <a:ext cx="157748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BF141D0-77B0-FE7F-1E61-D5BC94A3F87B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467" y="4244902"/>
              <a:ext cx="1320873" cy="31942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FA040-98C7-AF33-0E16-502DB25A92DE}"/>
              </a:ext>
            </a:extLst>
          </p:cNvPr>
          <p:cNvGrpSpPr/>
          <p:nvPr/>
        </p:nvGrpSpPr>
        <p:grpSpPr>
          <a:xfrm>
            <a:off x="262703" y="3554587"/>
            <a:ext cx="3797759" cy="1450606"/>
            <a:chOff x="308577" y="2996567"/>
            <a:chExt cx="3797759" cy="145060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598F25-315A-6DE7-4B87-CB7810BC50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1608" y="3775265"/>
              <a:ext cx="0" cy="353181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DB00DB-4FD4-D947-351C-C1574C13EFC9}"/>
                </a:ext>
              </a:extLst>
            </p:cNvPr>
            <p:cNvGrpSpPr/>
            <p:nvPr/>
          </p:nvGrpSpPr>
          <p:grpSpPr>
            <a:xfrm>
              <a:off x="308577" y="2996567"/>
              <a:ext cx="3797759" cy="1450606"/>
              <a:chOff x="308577" y="2996567"/>
              <a:chExt cx="3797759" cy="145060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9816A12-0552-094B-0B97-49C5850385B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89687" y="3316393"/>
                <a:ext cx="521283" cy="283504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5F82029-4BCD-5FDD-F15D-5001E92B9C97}"/>
                  </a:ext>
                </a:extLst>
              </p:cNvPr>
              <p:cNvGrpSpPr/>
              <p:nvPr/>
            </p:nvGrpSpPr>
            <p:grpSpPr>
              <a:xfrm>
                <a:off x="689995" y="2996567"/>
                <a:ext cx="3416341" cy="1040070"/>
                <a:chOff x="5542161" y="3104251"/>
                <a:chExt cx="3416341" cy="1040070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5DF36CF1-6E94-6999-7FBB-32A67DB05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542161" y="3104251"/>
                  <a:ext cx="1312" cy="104007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EEA7A5A7-B936-75FB-DDD2-D3377E085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43473" y="4144321"/>
                  <a:ext cx="341502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DA551415-508E-50F1-343B-3E8FC90B1F31}"/>
                    </a:ext>
                  </a:extLst>
                </p:cNvPr>
                <p:cNvSpPr/>
                <p:nvPr/>
              </p:nvSpPr>
              <p:spPr>
                <a:xfrm>
                  <a:off x="5542161" y="3330606"/>
                  <a:ext cx="3058711" cy="808112"/>
                </a:xfrm>
                <a:prstGeom prst="triangle">
                  <a:avLst>
                    <a:gd name="adj" fmla="val 14397"/>
                  </a:avLst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8FC65B9-3D44-E483-4734-C608F565D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8186" y="4128446"/>
                <a:ext cx="473269" cy="28350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83D71DE-3849-ED0A-D721-11FF1CD483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0459" y="4108797"/>
                <a:ext cx="605877" cy="338376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02C9013-F379-A83D-1D36-6AB8279029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2640" y="3082668"/>
                <a:ext cx="390918" cy="202293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E5A5BEF-FAEE-5D7E-10E8-D5EDC57E3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121" y="3202145"/>
                <a:ext cx="592785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97C493D-6B0D-4031-A96A-FA2B622B76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68" y="3486580"/>
            <a:ext cx="1124467" cy="26762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F1022C0-5806-F08D-E626-786D7A6DCC1D}"/>
              </a:ext>
            </a:extLst>
          </p:cNvPr>
          <p:cNvGrpSpPr/>
          <p:nvPr/>
        </p:nvGrpSpPr>
        <p:grpSpPr>
          <a:xfrm>
            <a:off x="4825774" y="848592"/>
            <a:ext cx="3756484" cy="1550301"/>
            <a:chOff x="4882894" y="1066703"/>
            <a:chExt cx="3756484" cy="15503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34AB02A-9E3F-92BC-68ED-E6875AD8DE04}"/>
                </a:ext>
              </a:extLst>
            </p:cNvPr>
            <p:cNvGrpSpPr/>
            <p:nvPr/>
          </p:nvGrpSpPr>
          <p:grpSpPr>
            <a:xfrm>
              <a:off x="5340112" y="1066703"/>
              <a:ext cx="3299266" cy="1550301"/>
              <a:chOff x="1619399" y="3018504"/>
              <a:chExt cx="3299266" cy="1550301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1705ECB-EC19-29DA-3387-A184D51913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9399" y="3018504"/>
                <a:ext cx="0" cy="11328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DD885F9-C2DC-783F-4975-CF751E59B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399" y="4151335"/>
                <a:ext cx="329926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8D36F0A-2525-A313-074B-431E9A3ECF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252" y="4275394"/>
                <a:ext cx="2777877" cy="293411"/>
              </a:xfrm>
              <a:prstGeom prst="rect">
                <a:avLst/>
              </a:prstGeom>
            </p:spPr>
          </p:pic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866CCCF-824B-89E4-5D04-32D9099A7D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9399" y="3330606"/>
                <a:ext cx="3105240" cy="820729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lgDash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8A245D8-A3B5-2A56-AB00-D4A928A98C2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744811" y="1463429"/>
              <a:ext cx="720664" cy="44449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B94057-4663-B329-9B7E-CC5D324862E5}"/>
              </a:ext>
            </a:extLst>
          </p:cNvPr>
          <p:cNvGrpSpPr/>
          <p:nvPr/>
        </p:nvGrpSpPr>
        <p:grpSpPr>
          <a:xfrm>
            <a:off x="4274189" y="2522951"/>
            <a:ext cx="4808732" cy="3991380"/>
            <a:chOff x="4437585" y="2463800"/>
            <a:chExt cx="4431130" cy="37051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1C8BEF0-40CC-CFF0-71B1-1CA3DE03B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4784" t="6368" b="-1820"/>
            <a:stretch/>
          </p:blipFill>
          <p:spPr>
            <a:xfrm>
              <a:off x="4437585" y="2539736"/>
              <a:ext cx="4431130" cy="362919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EED0B8-4D16-EBAD-80E1-6658AA8EE40A}"/>
                </a:ext>
              </a:extLst>
            </p:cNvPr>
            <p:cNvSpPr/>
            <p:nvPr/>
          </p:nvSpPr>
          <p:spPr>
            <a:xfrm>
              <a:off x="6872817" y="2463800"/>
              <a:ext cx="425449" cy="97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FA1297EA-A14C-12FA-6427-FC23B9C51BE9}"/>
              </a:ext>
            </a:extLst>
          </p:cNvPr>
          <p:cNvSpPr/>
          <p:nvPr/>
        </p:nvSpPr>
        <p:spPr>
          <a:xfrm>
            <a:off x="3847366" y="34742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16AD3C-9605-E892-4FD7-3412AD52390D}"/>
              </a:ext>
            </a:extLst>
          </p:cNvPr>
          <p:cNvSpPr/>
          <p:nvPr/>
        </p:nvSpPr>
        <p:spPr>
          <a:xfrm>
            <a:off x="8777664" y="3423692"/>
            <a:ext cx="121709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9C8E71-7F63-E018-C434-17D742BDEF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3" y="1080346"/>
            <a:ext cx="3229150" cy="588180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C30E015D-905D-003F-C663-F9335F2703FC}"/>
              </a:ext>
            </a:extLst>
          </p:cNvPr>
          <p:cNvSpPr/>
          <p:nvPr/>
        </p:nvSpPr>
        <p:spPr>
          <a:xfrm>
            <a:off x="1712170" y="166852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3D4AA9-8E72-1CD7-0B05-B61710C17B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69" y="2833842"/>
            <a:ext cx="1410075" cy="4830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598AAC-0B33-CF67-3A26-E135868D25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74" y="3584402"/>
            <a:ext cx="3238311" cy="3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ABEF34-4D61-8ABF-F464-90DBD4819B61}"/>
              </a:ext>
            </a:extLst>
          </p:cNvPr>
          <p:cNvGrpSpPr/>
          <p:nvPr/>
        </p:nvGrpSpPr>
        <p:grpSpPr>
          <a:xfrm>
            <a:off x="330827" y="1753130"/>
            <a:ext cx="2977399" cy="257593"/>
            <a:chOff x="292244" y="4152490"/>
            <a:chExt cx="2977399" cy="2575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4F8779-48D2-C319-3E55-ABAF056CD7B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4" y="4152490"/>
              <a:ext cx="1146209" cy="25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0B46FE-EC02-1386-27D2-6002DB05BE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290" y="4152490"/>
              <a:ext cx="966353" cy="257593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53D5720-9C4F-C80C-AE57-DC97F8A13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" y="2132250"/>
            <a:ext cx="3507426" cy="25871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77E9C7-DBE9-C2C1-1F0A-100D1B26E491}"/>
              </a:ext>
            </a:extLst>
          </p:cNvPr>
          <p:cNvGrpSpPr/>
          <p:nvPr/>
        </p:nvGrpSpPr>
        <p:grpSpPr>
          <a:xfrm>
            <a:off x="3507425" y="31955"/>
            <a:ext cx="9101393" cy="6826045"/>
            <a:chOff x="3507425" y="31955"/>
            <a:chExt cx="9101393" cy="682604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4A62D5E-157F-B458-3893-4CE203E5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425" y="31955"/>
              <a:ext cx="9101393" cy="6826045"/>
            </a:xfrm>
            <a:prstGeom prst="rect">
              <a:avLst/>
            </a:prstGeom>
          </p:spPr>
        </p:pic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DBC7F48-6DC4-5AC9-0F61-EA9A64554414}"/>
                </a:ext>
              </a:extLst>
            </p:cNvPr>
            <p:cNvSpPr/>
            <p:nvPr/>
          </p:nvSpPr>
          <p:spPr>
            <a:xfrm>
              <a:off x="9658351" y="163513"/>
              <a:ext cx="217488" cy="18732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58F184-C534-ACF1-E2CC-F87BFE3ABCDC}"/>
              </a:ext>
            </a:extLst>
          </p:cNvPr>
          <p:cNvSpPr txBox="1"/>
          <p:nvPr/>
        </p:nvSpPr>
        <p:spPr>
          <a:xfrm>
            <a:off x="130629" y="4767575"/>
            <a:ext cx="41492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Daytona" panose="020B0604030500040204" pitchFamily="34" charset="0"/>
              </a:rPr>
              <a:t>*</a:t>
            </a:r>
            <a:r>
              <a:rPr lang="en-US" b="1" dirty="0" err="1">
                <a:latin typeface="Daytona" panose="020B0604030500040204" pitchFamily="34" charset="0"/>
              </a:rPr>
              <a:t>Seifi</a:t>
            </a:r>
            <a:r>
              <a:rPr lang="en-US" b="1" dirty="0">
                <a:latin typeface="Daytona" panose="020B0604030500040204" pitchFamily="34" charset="0"/>
              </a:rPr>
              <a:t>, R. and Hosseini, R., 2018. Experimental study of fatigue crack growth in raw and annealed pure copper with considering cyclic plastic effects. Theoretical and Applied Fracture Mechanics, 94, pp.1-9.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9A7A9C7-06AC-80A6-20E0-BF8A2A3E85C3}"/>
              </a:ext>
            </a:extLst>
          </p:cNvPr>
          <p:cNvSpPr txBox="1">
            <a:spLocks/>
          </p:cNvSpPr>
          <p:nvPr/>
        </p:nvSpPr>
        <p:spPr>
          <a:xfrm>
            <a:off x="11947472" y="6547053"/>
            <a:ext cx="335280" cy="32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700D9BA-9187-4B67-B60F-FBCAA3EF3180}" type="slidenum">
              <a:rPr lang="en-US" smtClean="0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33A741-238A-4A36-A8B8-2B60B455FDC2}"/>
              </a:ext>
            </a:extLst>
          </p:cNvPr>
          <p:cNvSpPr/>
          <p:nvPr/>
        </p:nvSpPr>
        <p:spPr>
          <a:xfrm>
            <a:off x="10805160" y="1320053"/>
            <a:ext cx="330200" cy="206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7C8A2D-B955-5B7C-00C1-FFBF7A8F30B0}"/>
              </a:ext>
            </a:extLst>
          </p:cNvPr>
          <p:cNvSpPr/>
          <p:nvPr/>
        </p:nvSpPr>
        <p:spPr>
          <a:xfrm>
            <a:off x="10703560" y="1649743"/>
            <a:ext cx="330200" cy="206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41A9E-31EE-8838-DF46-7FBD820B971C}"/>
              </a:ext>
            </a:extLst>
          </p:cNvPr>
          <p:cNvSpPr/>
          <p:nvPr/>
        </p:nvSpPr>
        <p:spPr>
          <a:xfrm>
            <a:off x="10673926" y="2380503"/>
            <a:ext cx="413173" cy="206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DBD9CB-0986-361C-8972-5F49E79B515E}"/>
              </a:ext>
            </a:extLst>
          </p:cNvPr>
          <p:cNvSpPr/>
          <p:nvPr/>
        </p:nvSpPr>
        <p:spPr>
          <a:xfrm>
            <a:off x="10690225" y="2755900"/>
            <a:ext cx="317500" cy="162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250092" y="79159"/>
            <a:ext cx="402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Protocol</a:t>
            </a:r>
            <a:r>
              <a:rPr lang="en-US" sz="2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 for</a:t>
            </a:r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 Copper*</a:t>
            </a:r>
            <a:endParaRPr lang="en-US" sz="27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2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D85ED-210F-3DBE-E455-D130B275E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98" y="145498"/>
            <a:ext cx="8756004" cy="6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3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8AECD-0A48-B5B0-E0AB-C5653D745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2799ED-CFDA-5F5A-0839-A6C67C7CF2E1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DF22F0CF-DD19-DD81-86E2-ECFC27FD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3" name="Picture 12" descr="A graph of a number of cycles&#10;&#10;Description automatically generated">
            <a:extLst>
              <a:ext uri="{FF2B5EF4-FFF2-40B4-BE49-F238E27FC236}">
                <a16:creationId xmlns:a16="http://schemas.microsoft.com/office/drawing/2014/main" id="{E6497F0A-E29C-3FCC-4408-8DEE21A86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58" y="21813"/>
            <a:ext cx="5151202" cy="3861929"/>
          </a:xfrm>
          <a:prstGeom prst="rect">
            <a:avLst/>
          </a:prstGeom>
        </p:spPr>
      </p:pic>
      <p:pic>
        <p:nvPicPr>
          <p:cNvPr id="15" name="Picture 14" descr="A graph of a number of cycles&#10;&#10;Description automatically generated">
            <a:extLst>
              <a:ext uri="{FF2B5EF4-FFF2-40B4-BE49-F238E27FC236}">
                <a16:creationId xmlns:a16="http://schemas.microsoft.com/office/drawing/2014/main" id="{B3D8C86D-B8FE-FE0A-129D-EEAB33786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84" y="3539928"/>
            <a:ext cx="4396686" cy="3296258"/>
          </a:xfrm>
          <a:prstGeom prst="rect">
            <a:avLst/>
          </a:prstGeom>
        </p:spPr>
      </p:pic>
      <p:pic>
        <p:nvPicPr>
          <p:cNvPr id="18" name="Picture 17" descr="A graph of a number of cycles&#10;&#10;Description automatically generated">
            <a:extLst>
              <a:ext uri="{FF2B5EF4-FFF2-40B4-BE49-F238E27FC236}">
                <a16:creationId xmlns:a16="http://schemas.microsoft.com/office/drawing/2014/main" id="{338CE105-0653-9D27-EAE9-76047016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7" y="166095"/>
            <a:ext cx="4756003" cy="3565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129E4-5DBE-3DA0-2272-3BAEFE1F47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0" y="4609950"/>
            <a:ext cx="2952568" cy="3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4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B40D-369D-9B5B-0CE6-261146B51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1E11D45-FAEA-00A4-B441-BBEF15BE6292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3A9F446-9D42-A718-E870-487931D6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9" name="Picture 8" descr="A graph of a number of cycles&#10;&#10;Description automatically generated">
            <a:extLst>
              <a:ext uri="{FF2B5EF4-FFF2-40B4-BE49-F238E27FC236}">
                <a16:creationId xmlns:a16="http://schemas.microsoft.com/office/drawing/2014/main" id="{F40E4309-13F5-83EF-F02E-D3A5BAABD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32" y="3856512"/>
            <a:ext cx="3825335" cy="2867908"/>
          </a:xfrm>
          <a:prstGeom prst="rect">
            <a:avLst/>
          </a:prstGeom>
        </p:spPr>
      </p:pic>
      <p:pic>
        <p:nvPicPr>
          <p:cNvPr id="13" name="Picture 12" descr="A graph of a number of cycles&#10;&#10;Description automatically generated">
            <a:extLst>
              <a:ext uri="{FF2B5EF4-FFF2-40B4-BE49-F238E27FC236}">
                <a16:creationId xmlns:a16="http://schemas.microsoft.com/office/drawing/2014/main" id="{2F9FA4A1-AC90-AB3E-FF19-BC3483F25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-10886"/>
            <a:ext cx="5333559" cy="3998645"/>
          </a:xfrm>
          <a:prstGeom prst="rect">
            <a:avLst/>
          </a:prstGeom>
        </p:spPr>
      </p:pic>
      <p:pic>
        <p:nvPicPr>
          <p:cNvPr id="15" name="Picture 14" descr="A graph of a number of cycles&#10;&#10;Description automatically generated">
            <a:extLst>
              <a:ext uri="{FF2B5EF4-FFF2-40B4-BE49-F238E27FC236}">
                <a16:creationId xmlns:a16="http://schemas.microsoft.com/office/drawing/2014/main" id="{21E1CEC3-6EA9-ABD1-1E9E-28306036E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33" y="21814"/>
            <a:ext cx="5333559" cy="39986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984DDC-6545-57C6-BC1F-7081DA8F7E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0" y="4609950"/>
            <a:ext cx="2952568" cy="3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7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number of cycles&#10;&#10;Description automatically generated">
            <a:extLst>
              <a:ext uri="{FF2B5EF4-FFF2-40B4-BE49-F238E27FC236}">
                <a16:creationId xmlns:a16="http://schemas.microsoft.com/office/drawing/2014/main" id="{BBE1002C-650B-A81C-3F9A-5CAC0587D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349" y="3563007"/>
            <a:ext cx="4394999" cy="3294993"/>
          </a:xfrm>
          <a:prstGeom prst="rect">
            <a:avLst/>
          </a:prstGeom>
        </p:spPr>
      </p:pic>
      <p:pic>
        <p:nvPicPr>
          <p:cNvPr id="11" name="Picture 10" descr="A graph of a number of cycles&#10;&#10;Description automatically generated">
            <a:extLst>
              <a:ext uri="{FF2B5EF4-FFF2-40B4-BE49-F238E27FC236}">
                <a16:creationId xmlns:a16="http://schemas.microsoft.com/office/drawing/2014/main" id="{2F47196F-DD60-A74E-972C-E9B3D5FC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4759" cy="3624688"/>
          </a:xfrm>
          <a:prstGeom prst="rect">
            <a:avLst/>
          </a:prstGeom>
        </p:spPr>
      </p:pic>
      <p:pic>
        <p:nvPicPr>
          <p:cNvPr id="13" name="Picture 12" descr="A graph of a number of cycles&#10;&#10;Description automatically generated">
            <a:extLst>
              <a:ext uri="{FF2B5EF4-FFF2-40B4-BE49-F238E27FC236}">
                <a16:creationId xmlns:a16="http://schemas.microsoft.com/office/drawing/2014/main" id="{AD798D2F-5A40-1AF2-6984-181F39472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81" y="1"/>
            <a:ext cx="4962774" cy="3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21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41C60-8FDD-2B50-8496-50519EE5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ycles&#10;&#10;Description automatically generated">
            <a:extLst>
              <a:ext uri="{FF2B5EF4-FFF2-40B4-BE49-F238E27FC236}">
                <a16:creationId xmlns:a16="http://schemas.microsoft.com/office/drawing/2014/main" id="{43329428-AA40-5711-2000-9558AF804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41" y="-46141"/>
            <a:ext cx="5333559" cy="3998645"/>
          </a:xfrm>
          <a:prstGeom prst="rect">
            <a:avLst/>
          </a:prstGeom>
        </p:spPr>
      </p:pic>
      <p:pic>
        <p:nvPicPr>
          <p:cNvPr id="6" name="Picture 5" descr="A graph of a number of cycles&#10;&#10;Description automatically generated">
            <a:extLst>
              <a:ext uri="{FF2B5EF4-FFF2-40B4-BE49-F238E27FC236}">
                <a16:creationId xmlns:a16="http://schemas.microsoft.com/office/drawing/2014/main" id="{A1BAB76F-40FD-D9D1-71C1-B399E2B6A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5" y="3998645"/>
            <a:ext cx="3875470" cy="2905495"/>
          </a:xfrm>
          <a:prstGeom prst="rect">
            <a:avLst/>
          </a:prstGeom>
        </p:spPr>
      </p:pic>
      <p:pic>
        <p:nvPicPr>
          <p:cNvPr id="10" name="Picture 9" descr="A graph of a number of cycles&#10;&#10;Description automatically generated">
            <a:extLst>
              <a:ext uri="{FF2B5EF4-FFF2-40B4-BE49-F238E27FC236}">
                <a16:creationId xmlns:a16="http://schemas.microsoft.com/office/drawing/2014/main" id="{DCD087EB-80B5-DE79-3415-F3613903F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09521" cy="41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cycles&#10;&#10;Description automatically generated">
            <a:extLst>
              <a:ext uri="{FF2B5EF4-FFF2-40B4-BE49-F238E27FC236}">
                <a16:creationId xmlns:a16="http://schemas.microsoft.com/office/drawing/2014/main" id="{D9FCA396-9EFD-600C-7D8D-5614F90B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82" y="3928548"/>
            <a:ext cx="3738835" cy="2803058"/>
          </a:xfrm>
          <a:prstGeom prst="rect">
            <a:avLst/>
          </a:prstGeom>
        </p:spPr>
      </p:pic>
      <p:pic>
        <p:nvPicPr>
          <p:cNvPr id="13" name="Picture 12" descr="A graph with green dots&#10;&#10;Description automatically generated">
            <a:extLst>
              <a:ext uri="{FF2B5EF4-FFF2-40B4-BE49-F238E27FC236}">
                <a16:creationId xmlns:a16="http://schemas.microsoft.com/office/drawing/2014/main" id="{C41F8D8D-683F-96BB-9EC1-0F55895DB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40" y="126394"/>
            <a:ext cx="5333559" cy="3998645"/>
          </a:xfrm>
          <a:prstGeom prst="rect">
            <a:avLst/>
          </a:prstGeom>
        </p:spPr>
      </p:pic>
      <p:pic>
        <p:nvPicPr>
          <p:cNvPr id="15" name="Picture 14" descr="A graph with green dots&#10;&#10;Description automatically generated">
            <a:extLst>
              <a:ext uri="{FF2B5EF4-FFF2-40B4-BE49-F238E27FC236}">
                <a16:creationId xmlns:a16="http://schemas.microsoft.com/office/drawing/2014/main" id="{30D9D597-7B12-DFF7-B79C-4B42C7BF4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60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6EA9-3DBD-88E3-C71F-793EFE4A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482509-E019-EC0C-0DB4-8E2A05F8416D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78F70F09-E900-CB14-0837-2B9DE389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3" name="Picture 12" descr="A graph of a number of cycles&#10;&#10;Description automatically generated">
            <a:extLst>
              <a:ext uri="{FF2B5EF4-FFF2-40B4-BE49-F238E27FC236}">
                <a16:creationId xmlns:a16="http://schemas.microsoft.com/office/drawing/2014/main" id="{0B6D0B28-4C5E-28C7-051E-79029F43B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82" y="3730856"/>
            <a:ext cx="4171115" cy="3127144"/>
          </a:xfrm>
          <a:prstGeom prst="rect">
            <a:avLst/>
          </a:prstGeom>
        </p:spPr>
      </p:pic>
      <p:pic>
        <p:nvPicPr>
          <p:cNvPr id="15" name="Picture 14" descr="A graph of a number of cycles&#10;&#10;Description automatically generated">
            <a:extLst>
              <a:ext uri="{FF2B5EF4-FFF2-40B4-BE49-F238E27FC236}">
                <a16:creationId xmlns:a16="http://schemas.microsoft.com/office/drawing/2014/main" id="{5FBA5CB6-0774-8A78-79D4-97F134988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0"/>
            <a:ext cx="5076785" cy="3806138"/>
          </a:xfrm>
          <a:prstGeom prst="rect">
            <a:avLst/>
          </a:prstGeom>
        </p:spPr>
      </p:pic>
      <p:pic>
        <p:nvPicPr>
          <p:cNvPr id="18" name="Picture 17" descr="A graph of a number of cycles&#10;&#10;Description automatically generated">
            <a:extLst>
              <a:ext uri="{FF2B5EF4-FFF2-40B4-BE49-F238E27FC236}">
                <a16:creationId xmlns:a16="http://schemas.microsoft.com/office/drawing/2014/main" id="{6670FA30-DBDB-5227-2BBF-8A47FAB46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15" y="-10886"/>
            <a:ext cx="5076785" cy="3806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6CAB6-7520-9EB9-A4F9-19BFCB7DBC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4" y="4892145"/>
            <a:ext cx="3590327" cy="2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8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0B4967-445F-A1DD-DAD6-A9F0E1D8EE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752" y="1638812"/>
          <a:ext cx="11078494" cy="308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642">
                  <a:extLst>
                    <a:ext uri="{9D8B030D-6E8A-4147-A177-3AD203B41FA5}">
                      <a16:colId xmlns:a16="http://schemas.microsoft.com/office/drawing/2014/main" val="733700091"/>
                    </a:ext>
                  </a:extLst>
                </a:gridCol>
                <a:gridCol w="1582642">
                  <a:extLst>
                    <a:ext uri="{9D8B030D-6E8A-4147-A177-3AD203B41FA5}">
                      <a16:colId xmlns:a16="http://schemas.microsoft.com/office/drawing/2014/main" val="2400052325"/>
                    </a:ext>
                  </a:extLst>
                </a:gridCol>
                <a:gridCol w="1582642">
                  <a:extLst>
                    <a:ext uri="{9D8B030D-6E8A-4147-A177-3AD203B41FA5}">
                      <a16:colId xmlns:a16="http://schemas.microsoft.com/office/drawing/2014/main" val="1275695022"/>
                    </a:ext>
                  </a:extLst>
                </a:gridCol>
                <a:gridCol w="1582642">
                  <a:extLst>
                    <a:ext uri="{9D8B030D-6E8A-4147-A177-3AD203B41FA5}">
                      <a16:colId xmlns:a16="http://schemas.microsoft.com/office/drawing/2014/main" val="4115308724"/>
                    </a:ext>
                  </a:extLst>
                </a:gridCol>
                <a:gridCol w="1582642">
                  <a:extLst>
                    <a:ext uri="{9D8B030D-6E8A-4147-A177-3AD203B41FA5}">
                      <a16:colId xmlns:a16="http://schemas.microsoft.com/office/drawing/2014/main" val="796017185"/>
                    </a:ext>
                  </a:extLst>
                </a:gridCol>
                <a:gridCol w="1582642">
                  <a:extLst>
                    <a:ext uri="{9D8B030D-6E8A-4147-A177-3AD203B41FA5}">
                      <a16:colId xmlns:a16="http://schemas.microsoft.com/office/drawing/2014/main" val="720061363"/>
                    </a:ext>
                  </a:extLst>
                </a:gridCol>
                <a:gridCol w="1582642">
                  <a:extLst>
                    <a:ext uri="{9D8B030D-6E8A-4147-A177-3AD203B41FA5}">
                      <a16:colId xmlns:a16="http://schemas.microsoft.com/office/drawing/2014/main" val="3275295442"/>
                    </a:ext>
                  </a:extLst>
                </a:gridCol>
              </a:tblGrid>
              <a:tr h="4400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Protocol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Daytona" panose="020B0604030500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Daytona" panose="020B0604030500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Daytona" panose="020B0604030500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Daytona" panose="020B0604030500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Daytona" panose="020B0604030500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Daytona" panose="020B0604030500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187895"/>
                  </a:ext>
                </a:extLst>
              </a:tr>
              <a:tr h="4400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Daytona" panose="020B0604030500040204" pitchFamily="34" charset="0"/>
                        </a:rPr>
                        <a:t>8826306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6165792"/>
                  </a:ext>
                </a:extLst>
              </a:tr>
              <a:tr h="4400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Daytona" panose="020B0604030500040204" pitchFamily="34" charset="0"/>
                        </a:rPr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1.87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Daytona" panose="020B0604030500040204" pitchFamily="34" charset="0"/>
                        </a:rPr>
                        <a:t>460671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860966"/>
                  </a:ext>
                </a:extLst>
              </a:tr>
              <a:tr h="4400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Daytona" panose="020B060403050004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Daytona" panose="020B0604030500040204" pitchFamily="34" charset="0"/>
                        </a:rPr>
                        <a:t>81892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3.15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740784"/>
                  </a:ext>
                </a:extLst>
              </a:tr>
              <a:tr h="4400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Daytona" panose="020B060403050004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Daytona" panose="020B0604030500040204" pitchFamily="34" charset="0"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Daytona" panose="020B0604030500040204" pitchFamily="34" charset="0"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Daytona" panose="020B0604030500040204" pitchFamily="34" charset="0"/>
                        </a:rPr>
                        <a:t>5.97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Daytona" panose="020B0604030500040204" pitchFamily="34" charset="0"/>
                        </a:rPr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Daytona" panose="020B0604030500040204" pitchFamily="34" charset="0"/>
                        </a:rPr>
                        <a:t>24043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Daytona" panose="020B060403050004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248888"/>
                  </a:ext>
                </a:extLst>
              </a:tr>
              <a:tr h="4400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6.89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9.63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Daytona" panose="020B0604030500040204" pitchFamily="34" charset="0"/>
                        </a:rPr>
                        <a:t>9293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17.98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052911"/>
                  </a:ext>
                </a:extLst>
              </a:tr>
              <a:tr h="4400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7.75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23.08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Daytona" panose="020B0604030500040204" pitchFamily="34" charset="0"/>
                        </a:rPr>
                        <a:t>4274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ytona" panose="020B0604030500040204" pitchFamily="34" charset="0"/>
                        </a:rPr>
                        <a:t>26.68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486031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367BD73-3AD6-9560-6725-33F4B84ADA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54" y="1714092"/>
            <a:ext cx="920582" cy="331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DC6FA-2940-3230-046A-A4293FF303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79" y="1701096"/>
            <a:ext cx="838317" cy="3310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FCDB34-F704-D125-8BE9-3F6B50A9D3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63" y="1698421"/>
            <a:ext cx="1157583" cy="3310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CEE63D-DF73-BFF9-41B3-8160A8F585E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26" y="1723885"/>
            <a:ext cx="1051813" cy="331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DA3438-83BC-DDBA-A5FF-B4CA9F5C92E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122" y="1723885"/>
            <a:ext cx="785432" cy="2800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B8EEAB-8A1D-B4DE-6F6F-4FF4B546942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645" y="1708761"/>
            <a:ext cx="1267268" cy="332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D66BD8-B372-3E9D-CE4E-488FA24B305E}"/>
              </a:ext>
            </a:extLst>
          </p:cNvPr>
          <p:cNvSpPr txBox="1"/>
          <p:nvPr/>
        </p:nvSpPr>
        <p:spPr>
          <a:xfrm>
            <a:off x="4081095" y="177482"/>
            <a:ext cx="402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Results</a:t>
            </a:r>
            <a:r>
              <a:rPr lang="en-US" sz="2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 for</a:t>
            </a:r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 Copper</a:t>
            </a:r>
            <a:endParaRPr lang="en-US" sz="27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38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5BF49F-79B4-98B0-6414-9E9D02038849}"/>
              </a:ext>
            </a:extLst>
          </p:cNvPr>
          <p:cNvGrpSpPr/>
          <p:nvPr/>
        </p:nvGrpSpPr>
        <p:grpSpPr>
          <a:xfrm>
            <a:off x="317089" y="580378"/>
            <a:ext cx="11474416" cy="6277623"/>
            <a:chOff x="317089" y="580378"/>
            <a:chExt cx="11474416" cy="62776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7B070B-605D-F804-7F9A-D2C89DB83C5E}"/>
                </a:ext>
              </a:extLst>
            </p:cNvPr>
            <p:cNvGrpSpPr/>
            <p:nvPr/>
          </p:nvGrpSpPr>
          <p:grpSpPr>
            <a:xfrm>
              <a:off x="317089" y="580378"/>
              <a:ext cx="11474416" cy="6277623"/>
              <a:chOff x="838199" y="1309836"/>
              <a:chExt cx="9853273" cy="5711074"/>
            </a:xfrm>
          </p:grpSpPr>
          <p:pic>
            <p:nvPicPr>
              <p:cNvPr id="5" name="Picture 4" descr="A computer screen with a picture of a machine&#10;&#10;Description automatically generated with medium confidence">
                <a:extLst>
                  <a:ext uri="{FF2B5EF4-FFF2-40B4-BE49-F238E27FC236}">
                    <a16:creationId xmlns:a16="http://schemas.microsoft.com/office/drawing/2014/main" id="{E9F51350-0DEF-43DD-EC6C-EF8D0BF8E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199" y="1309836"/>
                <a:ext cx="9853273" cy="571107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C1705E-7ED5-A086-FC4D-A2F8FCB534E7}"/>
                  </a:ext>
                </a:extLst>
              </p:cNvPr>
              <p:cNvSpPr txBox="1"/>
              <p:nvPr/>
            </p:nvSpPr>
            <p:spPr>
              <a:xfrm>
                <a:off x="5638800" y="3102077"/>
                <a:ext cx="914400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6ECC61-282C-44C0-8C9D-74F33B9F71FD}"/>
                </a:ext>
              </a:extLst>
            </p:cNvPr>
            <p:cNvSpPr/>
            <p:nvPr/>
          </p:nvSpPr>
          <p:spPr>
            <a:xfrm>
              <a:off x="6343459" y="893983"/>
              <a:ext cx="5235397" cy="1256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DE54DB-B68E-AAFB-63F0-E55E79483780}"/>
              </a:ext>
            </a:extLst>
          </p:cNvPr>
          <p:cNvSpPr txBox="1"/>
          <p:nvPr/>
        </p:nvSpPr>
        <p:spPr>
          <a:xfrm>
            <a:off x="228013" y="87727"/>
            <a:ext cx="1186120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009CD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leverage physics-based methods for residual lifetime prediction of critical components.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7B1BA7-E070-1141-F5D1-CB3322208F30}"/>
              </a:ext>
            </a:extLst>
          </p:cNvPr>
          <p:cNvCxnSpPr>
            <a:cxnSpLocks/>
          </p:cNvCxnSpPr>
          <p:nvPr/>
        </p:nvCxnSpPr>
        <p:spPr>
          <a:xfrm>
            <a:off x="2777067" y="580378"/>
            <a:ext cx="44873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764795-DE52-BED0-E1FE-CFC1A9415FC8}"/>
              </a:ext>
            </a:extLst>
          </p:cNvPr>
          <p:cNvSpPr txBox="1">
            <a:spLocks/>
          </p:cNvSpPr>
          <p:nvPr/>
        </p:nvSpPr>
        <p:spPr>
          <a:xfrm>
            <a:off x="8610600" y="65153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700D9BA-9187-4B67-B60F-FBCAA3EF3180}" type="slidenum">
              <a:rPr lang="en-US" smtClean="0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3E033-E660-C800-E11F-6AA26E1D709A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421DE2-DFE1-D763-2E4F-66E9244456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46" y="1098899"/>
            <a:ext cx="4536057" cy="472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8E55-D97A-D87B-6B9E-2055897C61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20" y="1105503"/>
            <a:ext cx="4965884" cy="4664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508869-CB03-FA83-587E-55D6C692A803}"/>
              </a:ext>
            </a:extLst>
          </p:cNvPr>
          <p:cNvSpPr/>
          <p:nvPr/>
        </p:nvSpPr>
        <p:spPr>
          <a:xfrm>
            <a:off x="228013" y="1769807"/>
            <a:ext cx="5445200" cy="4921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4323A-2408-6E7B-9CA8-9D0A31616F96}"/>
              </a:ext>
            </a:extLst>
          </p:cNvPr>
          <p:cNvSpPr txBox="1"/>
          <p:nvPr/>
        </p:nvSpPr>
        <p:spPr>
          <a:xfrm>
            <a:off x="856341" y="1730248"/>
            <a:ext cx="4188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latin typeface="Segoe UI" panose="020B0502040204020203" pitchFamily="34" charset="0"/>
                <a:cs typeface="Segoe UI" panose="020B0502040204020203" pitchFamily="34" charset="0"/>
              </a:rPr>
              <a:t>Criterion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264A5-223A-9300-C7F3-CD61333DF057}"/>
              </a:ext>
            </a:extLst>
          </p:cNvPr>
          <p:cNvSpPr txBox="1"/>
          <p:nvPr/>
        </p:nvSpPr>
        <p:spPr>
          <a:xfrm>
            <a:off x="340762" y="4135077"/>
            <a:ext cx="5219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Problem: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Linear Elastic Fracture Mechanics (LEFM) breakdown.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CC51303-990A-5AA6-F728-90CDC01E4D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46" y="2579931"/>
            <a:ext cx="3591045" cy="111572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3C403AA-0FFB-1893-2FC4-4A9260C95E73}"/>
              </a:ext>
            </a:extLst>
          </p:cNvPr>
          <p:cNvSpPr/>
          <p:nvPr/>
        </p:nvSpPr>
        <p:spPr>
          <a:xfrm>
            <a:off x="6079954" y="1769807"/>
            <a:ext cx="5445200" cy="4921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F703E-1273-240E-A5A7-70CA70282FC1}"/>
              </a:ext>
            </a:extLst>
          </p:cNvPr>
          <p:cNvSpPr txBox="1"/>
          <p:nvPr/>
        </p:nvSpPr>
        <p:spPr>
          <a:xfrm>
            <a:off x="554096" y="3661321"/>
            <a:ext cx="30214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W: Structural Size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8C0C8C-3DB1-9414-4D96-A917F606C842}"/>
              </a:ext>
            </a:extLst>
          </p:cNvPr>
          <p:cNvGrpSpPr/>
          <p:nvPr/>
        </p:nvGrpSpPr>
        <p:grpSpPr>
          <a:xfrm>
            <a:off x="6193318" y="1901083"/>
            <a:ext cx="4619113" cy="4765883"/>
            <a:chOff x="6193318" y="1901083"/>
            <a:chExt cx="4619113" cy="476588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CEF3B6-FFF8-63C2-141A-CA8CAF6B960C}"/>
                </a:ext>
              </a:extLst>
            </p:cNvPr>
            <p:cNvGrpSpPr/>
            <p:nvPr/>
          </p:nvGrpSpPr>
          <p:grpSpPr>
            <a:xfrm>
              <a:off x="6193318" y="1901083"/>
              <a:ext cx="4619113" cy="4765883"/>
              <a:chOff x="6632151" y="1901083"/>
              <a:chExt cx="4619113" cy="476588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F16DB82-13C4-4368-8954-5509B3B53C3F}"/>
                  </a:ext>
                </a:extLst>
              </p:cNvPr>
              <p:cNvGrpSpPr/>
              <p:nvPr/>
            </p:nvGrpSpPr>
            <p:grpSpPr>
              <a:xfrm>
                <a:off x="6632151" y="1901083"/>
                <a:ext cx="4619113" cy="4765883"/>
                <a:chOff x="224160" y="939854"/>
                <a:chExt cx="5602359" cy="6010024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ABB74B45-B60F-26D2-3B78-1084891EC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24583" r="9881" b="1645"/>
                <a:stretch/>
              </p:blipFill>
              <p:spPr>
                <a:xfrm>
                  <a:off x="224160" y="939854"/>
                  <a:ext cx="5602359" cy="6010024"/>
                </a:xfrm>
                <a:prstGeom prst="rect">
                  <a:avLst/>
                </a:prstGeom>
              </p:spPr>
            </p:pic>
            <p:pic>
              <p:nvPicPr>
                <p:cNvPr id="27" name="Picture 26" descr="\documentclass{article}&#10;\usepackage{amsmath}&#10;\pagestyle{empty}&#10;\begin{document}&#10;&#10;Paris Law&#10;&#10;&#10;&#10;\end{document}" title="IguanaTex Bitmap Display">
                  <a:extLst>
                    <a:ext uri="{FF2B5EF4-FFF2-40B4-BE49-F238E27FC236}">
                      <a16:creationId xmlns:a16="http://schemas.microsoft.com/office/drawing/2014/main" id="{4B0028EF-2D83-7CDD-57C0-DFBCCF63CC3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2302" y="3202902"/>
                  <a:ext cx="1366076" cy="219106"/>
                </a:xfrm>
                <a:prstGeom prst="rect">
                  <a:avLst/>
                </a:prstGeom>
              </p:spPr>
            </p:pic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CCCEE0F-A5B9-6F20-EB6A-D648AD17E2EC}"/>
                  </a:ext>
                </a:extLst>
              </p:cNvPr>
              <p:cNvSpPr/>
              <p:nvPr/>
            </p:nvSpPr>
            <p:spPr>
              <a:xfrm>
                <a:off x="9275395" y="4997165"/>
                <a:ext cx="1177122" cy="222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473AB9-776F-9A75-92A6-45163DE08527}"/>
                </a:ext>
              </a:extLst>
            </p:cNvPr>
            <p:cNvSpPr/>
            <p:nvPr/>
          </p:nvSpPr>
          <p:spPr>
            <a:xfrm>
              <a:off x="8980371" y="4417996"/>
              <a:ext cx="490888" cy="338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D8BAB41-795B-AEEB-747A-B92A3E1723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03" y="4526966"/>
            <a:ext cx="3804816" cy="2781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D8960EA-4BED-5FFD-28A3-19946CB7C4E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20" y="4908386"/>
            <a:ext cx="3256099" cy="27816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F711685-DB3E-57C6-0631-AD89DF50CA77}"/>
              </a:ext>
            </a:extLst>
          </p:cNvPr>
          <p:cNvSpPr txBox="1">
            <a:spLocks/>
          </p:cNvSpPr>
          <p:nvPr/>
        </p:nvSpPr>
        <p:spPr>
          <a:xfrm>
            <a:off x="8610600" y="65153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700D9BA-9187-4B67-B60F-FBCAA3EF3180}" type="slidenum">
              <a:rPr lang="en-US" smtClean="0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BB9B8-96E4-3CD0-00EB-0625972ACD9B}"/>
              </a:ext>
            </a:extLst>
          </p:cNvPr>
          <p:cNvSpPr txBox="1"/>
          <p:nvPr/>
        </p:nvSpPr>
        <p:spPr>
          <a:xfrm>
            <a:off x="130629" y="84080"/>
            <a:ext cx="1231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However, there are open questions.</a:t>
            </a:r>
            <a:endParaRPr lang="en-US" sz="2700" b="1" dirty="0"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2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F30305-E263-ECBE-F96C-91ED157C7F39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FE01DFC-F52A-672A-F812-FA52DF522D61}"/>
              </a:ext>
            </a:extLst>
          </p:cNvPr>
          <p:cNvSpPr txBox="1">
            <a:spLocks/>
          </p:cNvSpPr>
          <p:nvPr/>
        </p:nvSpPr>
        <p:spPr>
          <a:xfrm>
            <a:off x="88041" y="23223"/>
            <a:ext cx="12251443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de-DE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Objective:</a:t>
            </a:r>
            <a:r>
              <a:rPr lang="de-DE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Investigate the doghouse shape within the walls of combustion chambers of CNES space shuttles subjected to fatigue.</a:t>
            </a:r>
            <a:endParaRPr 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ytona" panose="020B0604030500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C17B1-C38C-57AB-0170-5E821088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2" y="1505836"/>
            <a:ext cx="3549816" cy="3625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39D1F8-75C5-CA94-3FD6-342645D5578C}"/>
              </a:ext>
            </a:extLst>
          </p:cNvPr>
          <p:cNvSpPr txBox="1"/>
          <p:nvPr/>
        </p:nvSpPr>
        <p:spPr>
          <a:xfrm>
            <a:off x="4300353" y="5131538"/>
            <a:ext cx="7866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z="1800" b="1" dirty="0">
                <a:solidFill>
                  <a:schemeClr val="accent1">
                    <a:lumMod val="75000"/>
                  </a:schemeClr>
                </a:solidFill>
                <a:latin typeface="Daytona" panose="020B0604030500040204" pitchFamily="34" charset="0"/>
              </a:rPr>
              <a:t>Wall specimens containing a crack subjected to Mode–I fatigue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z="1800" b="1" dirty="0">
                <a:solidFill>
                  <a:schemeClr val="accent1">
                    <a:lumMod val="75000"/>
                  </a:schemeClr>
                </a:solidFill>
                <a:latin typeface="Daytona" panose="020B0604030500040204" pitchFamily="34" charset="0"/>
              </a:rPr>
              <a:t>Number of Wall Specimens: 8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Daytona" panose="020B0604030500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EF3AAB-6262-DBA6-70BB-5D36A9A3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59629" y="626281"/>
            <a:ext cx="1638155" cy="50314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042F0A-1EA1-C26C-DC14-02B320F341FC}"/>
              </a:ext>
            </a:extLst>
          </p:cNvPr>
          <p:cNvSpPr txBox="1"/>
          <p:nvPr/>
        </p:nvSpPr>
        <p:spPr>
          <a:xfrm>
            <a:off x="4477731" y="4762206"/>
            <a:ext cx="50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b="1" dirty="0" err="1">
                <a:solidFill>
                  <a:srgbClr val="002060"/>
                </a:solidFill>
                <a:latin typeface="Daytona" panose="020B0604030500040204" pitchFamily="34" charset="0"/>
              </a:rPr>
              <a:t>Specification</a:t>
            </a:r>
            <a:r>
              <a:rPr lang="de-DE" b="1" dirty="0">
                <a:solidFill>
                  <a:srgbClr val="002060"/>
                </a:solidFill>
                <a:latin typeface="Daytona" panose="020B0604030500040204" pitchFamily="34" charset="0"/>
              </a:rPr>
              <a:t> </a:t>
            </a:r>
            <a:r>
              <a:rPr lang="de-DE" b="1" dirty="0" err="1">
                <a:solidFill>
                  <a:srgbClr val="002060"/>
                </a:solidFill>
                <a:latin typeface="Daytona" panose="020B0604030500040204" pitchFamily="34" charset="0"/>
              </a:rPr>
              <a:t>for</a:t>
            </a:r>
            <a:r>
              <a:rPr lang="de-DE" b="1" dirty="0">
                <a:solidFill>
                  <a:srgbClr val="002060"/>
                </a:solidFill>
                <a:latin typeface="Daytona" panose="020B0604030500040204" pitchFamily="34" charset="0"/>
              </a:rPr>
              <a:t> </a:t>
            </a:r>
            <a:r>
              <a:rPr lang="de-DE" b="1" dirty="0" err="1">
                <a:solidFill>
                  <a:srgbClr val="002060"/>
                </a:solidFill>
                <a:latin typeface="Daytona" panose="020B0604030500040204" pitchFamily="34" charset="0"/>
              </a:rPr>
              <a:t>the</a:t>
            </a:r>
            <a:r>
              <a:rPr lang="de-DE" b="1" dirty="0">
                <a:solidFill>
                  <a:srgbClr val="002060"/>
                </a:solidFill>
                <a:latin typeface="Daytona" panose="020B0604030500040204" pitchFamily="34" charset="0"/>
              </a:rPr>
              <a:t> </a:t>
            </a:r>
            <a:r>
              <a:rPr lang="de-DE" b="1" dirty="0" err="1">
                <a:solidFill>
                  <a:srgbClr val="002060"/>
                </a:solidFill>
                <a:latin typeface="Daytona" panose="020B0604030500040204" pitchFamily="34" charset="0"/>
              </a:rPr>
              <a:t>fracture</a:t>
            </a:r>
            <a:r>
              <a:rPr lang="de-DE" b="1" dirty="0">
                <a:solidFill>
                  <a:srgbClr val="002060"/>
                </a:solidFill>
                <a:latin typeface="Daytona" panose="020B0604030500040204" pitchFamily="34" charset="0"/>
              </a:rPr>
              <a:t> </a:t>
            </a:r>
            <a:r>
              <a:rPr lang="de-DE" b="1" dirty="0" err="1">
                <a:solidFill>
                  <a:srgbClr val="002060"/>
                </a:solidFill>
                <a:latin typeface="Daytona" panose="020B0604030500040204" pitchFamily="34" charset="0"/>
              </a:rPr>
              <a:t>test</a:t>
            </a:r>
            <a:r>
              <a:rPr lang="de-DE" b="1" dirty="0">
                <a:solidFill>
                  <a:srgbClr val="002060"/>
                </a:solidFill>
                <a:latin typeface="Daytona" panose="020B0604030500040204" pitchFamily="34" charset="0"/>
              </a:rPr>
              <a:t>: </a:t>
            </a:r>
            <a:endParaRPr lang="en-US" b="1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37D08561-1021-AD62-0318-3F4251A0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130629" y="84080"/>
            <a:ext cx="120502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00" b="1" dirty="0">
                <a:latin typeface="Daytona" panose="020B0604030500040204" pitchFamily="34" charset="0"/>
              </a:rPr>
              <a:t>The effects of the length scale on the failure of CuCrZr are numerically investigated using Finite Element modelling.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F0E95B-2D4C-BAA0-BB97-9A9AE03B463E}"/>
              </a:ext>
            </a:extLst>
          </p:cNvPr>
          <p:cNvGrpSpPr/>
          <p:nvPr/>
        </p:nvGrpSpPr>
        <p:grpSpPr>
          <a:xfrm>
            <a:off x="768325" y="2634733"/>
            <a:ext cx="5850379" cy="3700788"/>
            <a:chOff x="209205" y="1743832"/>
            <a:chExt cx="5850379" cy="370078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152223-0D02-E91F-F375-9FF471841483}"/>
                </a:ext>
              </a:extLst>
            </p:cNvPr>
            <p:cNvCxnSpPr>
              <a:cxnSpLocks/>
            </p:cNvCxnSpPr>
            <p:nvPr/>
          </p:nvCxnSpPr>
          <p:spPr>
            <a:xfrm>
              <a:off x="330199" y="3624287"/>
              <a:ext cx="0" cy="182033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78F9167-86CE-8EEC-A9F6-DE529FC988EF}"/>
                </a:ext>
              </a:extLst>
            </p:cNvPr>
            <p:cNvGrpSpPr/>
            <p:nvPr/>
          </p:nvGrpSpPr>
          <p:grpSpPr>
            <a:xfrm>
              <a:off x="209205" y="1743832"/>
              <a:ext cx="5850379" cy="3515786"/>
              <a:chOff x="209205" y="1743832"/>
              <a:chExt cx="5850379" cy="3515786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8A55744-80E1-FC1E-FF99-3FD993493BB3}"/>
                  </a:ext>
                </a:extLst>
              </p:cNvPr>
              <p:cNvGrpSpPr/>
              <p:nvPr/>
            </p:nvGrpSpPr>
            <p:grpSpPr>
              <a:xfrm>
                <a:off x="209205" y="1743832"/>
                <a:ext cx="5850379" cy="3515786"/>
                <a:chOff x="209205" y="1743832"/>
                <a:chExt cx="5850379" cy="3515786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74B193A2-7AE2-F91C-614A-68DDF2636B67}"/>
                    </a:ext>
                  </a:extLst>
                </p:cNvPr>
                <p:cNvGrpSpPr/>
                <p:nvPr/>
              </p:nvGrpSpPr>
              <p:grpSpPr>
                <a:xfrm>
                  <a:off x="209205" y="1743832"/>
                  <a:ext cx="5850379" cy="3429341"/>
                  <a:chOff x="209205" y="1743832"/>
                  <a:chExt cx="5850379" cy="3429341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765D3C29-DE99-8474-4D44-C24DD2E53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9205" y="1743832"/>
                    <a:ext cx="5850379" cy="3429341"/>
                  </a:xfrm>
                  <a:prstGeom prst="rect">
                    <a:avLst/>
                  </a:prstGeom>
                </p:spPr>
              </p:pic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8731889-104D-B43E-201F-8C01D4E989CF}"/>
                      </a:ext>
                    </a:extLst>
                  </p:cNvPr>
                  <p:cNvSpPr/>
                  <p:nvPr/>
                </p:nvSpPr>
                <p:spPr>
                  <a:xfrm>
                    <a:off x="4694767" y="2540000"/>
                    <a:ext cx="986366" cy="33443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DC1678E4-EF22-D228-8EC5-C7509C1BEB0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94767" y="2625375"/>
                    <a:ext cx="470982" cy="18138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2D1BB5C-24D5-C921-EB23-1DAD41A19FA8}"/>
                    </a:ext>
                  </a:extLst>
                </p:cNvPr>
                <p:cNvSpPr/>
                <p:nvPr/>
              </p:nvSpPr>
              <p:spPr>
                <a:xfrm>
                  <a:off x="1718733" y="4893754"/>
                  <a:ext cx="558800" cy="3658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64C3279-E141-FEE2-A70E-B6C109DD764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616" y="4893754"/>
                <a:ext cx="237777" cy="267499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2C2CB63-8379-576F-FC6C-E20CD30642FB}"/>
                  </a:ext>
                </a:extLst>
              </p:cNvPr>
              <p:cNvSpPr/>
              <p:nvPr/>
            </p:nvSpPr>
            <p:spPr>
              <a:xfrm>
                <a:off x="2641211" y="4113213"/>
                <a:ext cx="986366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3386F6D-A77C-8795-78B8-8E94D642EC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1937" y="4113213"/>
                <a:ext cx="580725" cy="235491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2ABCA8-E433-4CD6-3AB5-B43303206C7F}"/>
              </a:ext>
            </a:extLst>
          </p:cNvPr>
          <p:cNvGrpSpPr/>
          <p:nvPr/>
        </p:nvGrpSpPr>
        <p:grpSpPr>
          <a:xfrm>
            <a:off x="7063018" y="4775592"/>
            <a:ext cx="4242708" cy="1899667"/>
            <a:chOff x="6907120" y="2999695"/>
            <a:chExt cx="4242708" cy="189966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F158EB7-D4D0-F451-2F02-2653612177C4}"/>
                </a:ext>
              </a:extLst>
            </p:cNvPr>
            <p:cNvGrpSpPr/>
            <p:nvPr/>
          </p:nvGrpSpPr>
          <p:grpSpPr>
            <a:xfrm>
              <a:off x="6907120" y="2999695"/>
              <a:ext cx="4242708" cy="1899667"/>
              <a:chOff x="1022085" y="1735844"/>
              <a:chExt cx="4242708" cy="1899667"/>
            </a:xfrm>
          </p:grpSpPr>
          <p:sp>
            <p:nvSpPr>
              <p:cNvPr id="70" name="Rectangle: Rounded Corners 8 1 2">
                <a:extLst>
                  <a:ext uri="{FF2B5EF4-FFF2-40B4-BE49-F238E27FC236}">
                    <a16:creationId xmlns:a16="http://schemas.microsoft.com/office/drawing/2014/main" id="{E7A9E959-A418-F6F4-43C2-9F5F8A1EDA5A}"/>
                  </a:ext>
                </a:extLst>
              </p:cNvPr>
              <p:cNvSpPr/>
              <p:nvPr/>
            </p:nvSpPr>
            <p:spPr>
              <a:xfrm>
                <a:off x="1022085" y="1735844"/>
                <a:ext cx="4242708" cy="1899667"/>
              </a:xfrm>
              <a:prstGeom prst="roundRect">
                <a:avLst>
                  <a:gd name="adj" fmla="val 102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TextBox 10 1 1">
                <a:extLst>
                  <a:ext uri="{FF2B5EF4-FFF2-40B4-BE49-F238E27FC236}">
                    <a16:creationId xmlns:a16="http://schemas.microsoft.com/office/drawing/2014/main" id="{79088D9B-CAAC-F9AF-3153-05076B8A5CDA}"/>
                  </a:ext>
                </a:extLst>
              </p:cNvPr>
              <p:cNvSpPr txBox="1"/>
              <p:nvPr/>
            </p:nvSpPr>
            <p:spPr>
              <a:xfrm>
                <a:off x="1076179" y="1799703"/>
                <a:ext cx="1761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de-DE" dirty="0">
                    <a:solidFill>
                      <a:srgbClr val="002060"/>
                    </a:solidFill>
                    <a:latin typeface="Daytona" panose="020B0604030500040204" pitchFamily="34" charset="0"/>
                  </a:rPr>
                  <a:t>Conditions</a:t>
                </a:r>
                <a:r>
                  <a:rPr lang="en-US" sz="1800" b="1" dirty="0">
                    <a:solidFill>
                      <a:srgbClr val="FF0000"/>
                    </a:solidFill>
                    <a:latin typeface="Daytona" panose="020B0604030500040204" pitchFamily="34" charset="0"/>
                  </a:rPr>
                  <a:t> * </a:t>
                </a:r>
                <a:r>
                  <a:rPr lang="de-DE" dirty="0">
                    <a:solidFill>
                      <a:srgbClr val="002060"/>
                    </a:solidFill>
                    <a:latin typeface="Daytona" panose="020B0604030500040204" pitchFamily="34" charset="0"/>
                  </a:rPr>
                  <a:t>:</a:t>
                </a: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8C9134A-FA87-7CF4-2E50-DB625F9CF5E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539" y="3609866"/>
              <a:ext cx="827648" cy="257592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F1C85DB-3B23-6200-2B13-77DD718A422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7567" y="4430828"/>
              <a:ext cx="911479" cy="25759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0887066-D79C-5B7B-E9F3-C91979CA0D4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923" y="4005600"/>
              <a:ext cx="1630908" cy="257592"/>
            </a:xfrm>
            <a:prstGeom prst="rect">
              <a:avLst/>
            </a:prstGeom>
          </p:spPr>
        </p:pic>
        <p:sp>
          <p:nvSpPr>
            <p:cNvPr id="65" name="TextBox 10 1 2">
              <a:extLst>
                <a:ext uri="{FF2B5EF4-FFF2-40B4-BE49-F238E27FC236}">
                  <a16:creationId xmlns:a16="http://schemas.microsoft.com/office/drawing/2014/main" id="{F6691DCF-08D6-BFAE-1EC4-1426E21C4154}"/>
                </a:ext>
              </a:extLst>
            </p:cNvPr>
            <p:cNvSpPr txBox="1"/>
            <p:nvPr/>
          </p:nvSpPr>
          <p:spPr>
            <a:xfrm>
              <a:off x="8596388" y="3063233"/>
              <a:ext cx="255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de-DE" dirty="0">
                  <a:solidFill>
                    <a:srgbClr val="002060"/>
                  </a:solidFill>
                  <a:latin typeface="Daytona" panose="020B0604030500040204" pitchFamily="34" charset="0"/>
                </a:rPr>
                <a:t>Model Dimensions: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D4B6312-5FEC-72BC-A725-DC2EBD0366B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316" y="3574935"/>
              <a:ext cx="827648" cy="25759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1A54A68-6614-A709-6723-90F23E8DEF0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179" y="4430828"/>
              <a:ext cx="1115724" cy="257592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3C63853-A833-0238-6C91-DC2D90998A9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739" y="4002968"/>
              <a:ext cx="1967759" cy="257592"/>
            </a:xfrm>
            <a:prstGeom prst="rect">
              <a:avLst/>
            </a:prstGeom>
          </p:spPr>
        </p:pic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53A8BE-D776-FCD0-FB16-E28A697900D1}"/>
                </a:ext>
              </a:extLst>
            </p:cNvPr>
            <p:cNvCxnSpPr>
              <a:cxnSpLocks/>
            </p:cNvCxnSpPr>
            <p:nvPr/>
          </p:nvCxnSpPr>
          <p:spPr>
            <a:xfrm>
              <a:off x="8855253" y="2999696"/>
              <a:ext cx="0" cy="1899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74">
                <a:extLst>
                  <a:ext uri="{FF2B5EF4-FFF2-40B4-BE49-F238E27FC236}">
                    <a16:creationId xmlns:a16="http://schemas.microsoft.com/office/drawing/2014/main" id="{61A24956-69FA-DBDF-4B10-FB1F9CA3DC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17112" y="2670569"/>
              <a:ext cx="405128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8248">
                      <a:extLst>
                        <a:ext uri="{9D8B030D-6E8A-4147-A177-3AD203B41FA5}">
                          <a16:colId xmlns:a16="http://schemas.microsoft.com/office/drawing/2014/main" val="1417428210"/>
                        </a:ext>
                      </a:extLst>
                    </a:gridCol>
                    <a:gridCol w="1357162">
                      <a:extLst>
                        <a:ext uri="{9D8B030D-6E8A-4147-A177-3AD203B41FA5}">
                          <a16:colId xmlns:a16="http://schemas.microsoft.com/office/drawing/2014/main" val="3790471417"/>
                        </a:ext>
                      </a:extLst>
                    </a:gridCol>
                    <a:gridCol w="1215874">
                      <a:extLst>
                        <a:ext uri="{9D8B030D-6E8A-4147-A177-3AD203B41FA5}">
                          <a16:colId xmlns:a16="http://schemas.microsoft.com/office/drawing/2014/main" val="1881903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Specimen#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 (in mm)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𝟐𝐡</m:t>
                                </m:r>
                              </m:oMath>
                            </m:oMathPara>
                          </a14:m>
                          <a:endParaRPr lang="en-US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380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0.33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6600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0.26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1390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0.21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6047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0.19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414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74">
                <a:extLst>
                  <a:ext uri="{FF2B5EF4-FFF2-40B4-BE49-F238E27FC236}">
                    <a16:creationId xmlns:a16="http://schemas.microsoft.com/office/drawing/2014/main" id="{61A24956-69FA-DBDF-4B10-FB1F9CA3DC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5273594"/>
                  </p:ext>
                </p:extLst>
              </p:nvPr>
            </p:nvGraphicFramePr>
            <p:xfrm>
              <a:off x="7117112" y="2670569"/>
              <a:ext cx="405128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8248">
                      <a:extLst>
                        <a:ext uri="{9D8B030D-6E8A-4147-A177-3AD203B41FA5}">
                          <a16:colId xmlns:a16="http://schemas.microsoft.com/office/drawing/2014/main" val="1417428210"/>
                        </a:ext>
                      </a:extLst>
                    </a:gridCol>
                    <a:gridCol w="1357162">
                      <a:extLst>
                        <a:ext uri="{9D8B030D-6E8A-4147-A177-3AD203B41FA5}">
                          <a16:colId xmlns:a16="http://schemas.microsoft.com/office/drawing/2014/main" val="3790471417"/>
                        </a:ext>
                      </a:extLst>
                    </a:gridCol>
                    <a:gridCol w="1215874">
                      <a:extLst>
                        <a:ext uri="{9D8B030D-6E8A-4147-A177-3AD203B41FA5}">
                          <a16:colId xmlns:a16="http://schemas.microsoft.com/office/drawing/2014/main" val="1881903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Specimen#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 (in mm)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33500" t="-6557" r="-2000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80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0.33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6600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0.26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1390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0.21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6047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0.19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4140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A338628-07A4-6571-99E7-8758158651A5}"/>
              </a:ext>
            </a:extLst>
          </p:cNvPr>
          <p:cNvSpPr txBox="1"/>
          <p:nvPr/>
        </p:nvSpPr>
        <p:spPr>
          <a:xfrm>
            <a:off x="120944" y="6398905"/>
            <a:ext cx="67951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Daytona" panose="020B0604030500040204" pitchFamily="34" charset="0"/>
              </a:rPr>
              <a:t>*Li, Z., 1996. A new technique for determining fracture toughness KIC and its confidence with single DCB specimen. Engineering fracture mechanics, 55(1), pp.133-137.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30D39-503D-FAD6-3E1B-C3EA63BC034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6142" y="1022799"/>
            <a:ext cx="11954691" cy="11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3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BF19-4733-AE7B-0C4A-C43978C79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AC1C6FE-76E3-5B27-CF8A-395D4CA5D3E2}"/>
              </a:ext>
            </a:extLst>
          </p:cNvPr>
          <p:cNvGrpSpPr/>
          <p:nvPr/>
        </p:nvGrpSpPr>
        <p:grpSpPr>
          <a:xfrm>
            <a:off x="2109698" y="5342475"/>
            <a:ext cx="6655858" cy="1861176"/>
            <a:chOff x="5474265" y="4969789"/>
            <a:chExt cx="6655858" cy="1861176"/>
          </a:xfrm>
        </p:grpSpPr>
        <p:grpSp>
          <p:nvGrpSpPr>
            <p:cNvPr id="19" name="Groupe 15">
              <a:extLst>
                <a:ext uri="{FF2B5EF4-FFF2-40B4-BE49-F238E27FC236}">
                  <a16:creationId xmlns:a16="http://schemas.microsoft.com/office/drawing/2014/main" id="{C8F1B369-F08B-C478-FEC9-0E2D03466D15}"/>
                </a:ext>
              </a:extLst>
            </p:cNvPr>
            <p:cNvGrpSpPr/>
            <p:nvPr/>
          </p:nvGrpSpPr>
          <p:grpSpPr>
            <a:xfrm>
              <a:off x="5694631" y="4969789"/>
              <a:ext cx="5015881" cy="1861176"/>
              <a:chOff x="4625741" y="5026583"/>
              <a:chExt cx="3761913" cy="1861176"/>
            </a:xfrm>
          </p:grpSpPr>
          <p:cxnSp>
            <p:nvCxnSpPr>
              <p:cNvPr id="21" name="Connecteur droit avec flèche 10">
                <a:extLst>
                  <a:ext uri="{FF2B5EF4-FFF2-40B4-BE49-F238E27FC236}">
                    <a16:creationId xmlns:a16="http://schemas.microsoft.com/office/drawing/2014/main" id="{787C938D-290D-058B-1E2D-38C63C64E318}"/>
                  </a:ext>
                </a:extLst>
              </p:cNvPr>
              <p:cNvCxnSpPr/>
              <p:nvPr/>
            </p:nvCxnSpPr>
            <p:spPr>
              <a:xfrm>
                <a:off x="4625741" y="5026583"/>
                <a:ext cx="367570" cy="0"/>
              </a:xfrm>
              <a:prstGeom prst="straightConnector1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2" name="ZoneTexte 13">
                <a:extLst>
                  <a:ext uri="{FF2B5EF4-FFF2-40B4-BE49-F238E27FC236}">
                    <a16:creationId xmlns:a16="http://schemas.microsoft.com/office/drawing/2014/main" id="{310246A1-BF71-200A-531C-00F5B043FFBE}"/>
                  </a:ext>
                </a:extLst>
              </p:cNvPr>
              <p:cNvSpPr txBox="1"/>
              <p:nvPr/>
            </p:nvSpPr>
            <p:spPr>
              <a:xfrm>
                <a:off x="4993311" y="4881077"/>
                <a:ext cx="3394337" cy="284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lvl="0" indent="0" algn="l" defTabSz="12191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Materials have finite load bearing capacity</a:t>
                </a:r>
                <a:endParaRPr kumimoji="0" lang="fr-FR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tillium Web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4CFC0DA2-82C8-BD18-27A4-986DE5EC35EC}"/>
                </a:ext>
              </a:extLst>
            </p:cNvPr>
            <p:cNvGrpSpPr/>
            <p:nvPr/>
          </p:nvGrpSpPr>
          <p:grpSpPr>
            <a:xfrm>
              <a:off x="5474265" y="5044045"/>
              <a:ext cx="6655858" cy="1435584"/>
              <a:chOff x="1727699" y="3759768"/>
              <a:chExt cx="4991894" cy="1076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ZoneTexte 14">
                    <a:extLst>
                      <a:ext uri="{FF2B5EF4-FFF2-40B4-BE49-F238E27FC236}">
                        <a16:creationId xmlns:a16="http://schemas.microsoft.com/office/drawing/2014/main" id="{B68BD44E-7ABA-C30C-1FE4-F00CA1121B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699" y="3759768"/>
                    <a:ext cx="4991894" cy="1076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60959" tIns="60959" rIns="60959" bIns="60959" numCol="1" spcCol="38100" rtlCol="0" anchor="t">
                    <a:spAutoFit/>
                  </a:bodyPr>
                  <a:lstStyle/>
                  <a:p>
                    <a:pPr marL="0" marR="0" lvl="0" indent="0" algn="l" defTabSz="121917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tillium Web"/>
                        <a:cs typeface="Arial"/>
                        <a:sym typeface="Arial"/>
                      </a:rPr>
                      <a:t>Input data: traction-separation law described by </a:t>
                    </a:r>
                    <a:r>
                      <a:rPr kumimoji="0" lang="fr-FR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tillium Web"/>
                        <a:cs typeface="Arial"/>
                        <a:sym typeface="Arial"/>
                      </a:rPr>
                      <a:t>:</a:t>
                    </a:r>
                  </a:p>
                  <a:p>
                    <a:pPr marL="380990" marR="0" lvl="0" indent="-380990" algn="l" defTabSz="121917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fr-FR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tillium Web"/>
                        <a:cs typeface="Arial"/>
                        <a:sym typeface="Arial"/>
                      </a:rPr>
                      <a:t>Cohesive stress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67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fr-FR" sz="1867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fr-FR" sz="1867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𝑐</m:t>
                            </m:r>
                          </m:sub>
                        </m:sSub>
                      </m:oMath>
                    </a14:m>
                    <a:endParaRPr kumimoji="0" lang="fr-FR" sz="18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tillium Web"/>
                      <a:cs typeface="Arial"/>
                      <a:sym typeface="Arial"/>
                    </a:endParaRPr>
                  </a:p>
                  <a:p>
                    <a:pPr marL="380990" indent="-380990" defTabSz="1219170" hangingPunct="0">
                      <a:buFont typeface="Arial" panose="020B0604020202020204" pitchFamily="34" charset="0"/>
                      <a:buChar char="•"/>
                      <a:defRPr/>
                    </a:pPr>
                    <a:r>
                      <a:rPr kumimoji="0" lang="fr-FR" sz="1867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tillium Web"/>
                        <a:cs typeface="Arial"/>
                        <a:sym typeface="Arial"/>
                      </a:rPr>
                      <a:t>Separation</a:t>
                    </a:r>
                    <a:r>
                      <a:rPr kumimoji="0" lang="fr-FR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tillium Web"/>
                        <a:cs typeface="Arial"/>
                        <a:sym typeface="Arial"/>
                      </a:rPr>
                      <a:t>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𝛿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kumimoji="0" lang="fr-FR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tillium Web"/>
                        <a:cs typeface="Arial"/>
                        <a:sym typeface="Arial"/>
                      </a:rPr>
                      <a:t> </a:t>
                    </a:r>
                  </a:p>
                  <a:p>
                    <a:pPr marL="0" marR="0" lvl="0" indent="0" algn="l" defTabSz="121917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6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tillium Web"/>
                      <a:cs typeface="Arial"/>
                      <a:sym typeface="Arial"/>
                    </a:endParaRPr>
                  </a:p>
                  <a:p>
                    <a:pPr lvl="0" defTabSz="1219170" hangingPunct="0">
                      <a:defRPr/>
                    </a:pPr>
                    <a:r>
                      <a:rPr kumimoji="0" lang="fr-FR" sz="1867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tillium Web"/>
                        <a:cs typeface="Arial"/>
                        <a:sym typeface="Arial"/>
                      </a:rPr>
                      <a:t>From which we deduce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67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fr-FR" sz="1867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fr-FR" sz="1867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𝑐</m:t>
                            </m:r>
                          </m:sub>
                        </m:sSub>
                        <m:r>
                          <a:rPr kumimoji="0" lang="fr-FR" sz="1867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kumimoji="0" lang="fr-FR" sz="1867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0" lang="fr-FR" sz="1867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Arial"/>
                                      </a:rPr>
                                      <m:t>𝐸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Arial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Arial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fr-FR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0" lang="fr-FR" sz="1867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sz="1867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/2</m:t>
                            </m:r>
                          </m:e>
                        </m:rad>
                      </m:oMath>
                    </a14:m>
                    <a:endParaRPr kumimoji="0" lang="fr-FR" sz="18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tillium Web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20" name="ZoneTexte 14">
                    <a:extLst>
                      <a:ext uri="{FF2B5EF4-FFF2-40B4-BE49-F238E27FC236}">
                        <a16:creationId xmlns:a16="http://schemas.microsoft.com/office/drawing/2014/main" id="{B68BD44E-7ABA-C30C-1FE4-F00CA1121B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699" y="3759768"/>
                    <a:ext cx="4991894" cy="10766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82" t="-847" b="-4661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2A41ECC-442F-77E3-53E6-8D14B8731961}"/>
                  </a:ext>
                </a:extLst>
              </p:cNvPr>
              <p:cNvSpPr txBox="1"/>
              <p:nvPr/>
            </p:nvSpPr>
            <p:spPr>
              <a:xfrm>
                <a:off x="3636778" y="4034362"/>
                <a:ext cx="1698191" cy="4154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lvl="0" indent="0" algn="l" defTabSz="12191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500" b="1" i="1" u="none" strike="noStrike" kern="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measured</a:t>
                </a:r>
                <a:r>
                  <a:rPr kumimoji="0" lang="fr-FR" sz="15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by </a:t>
                </a:r>
              </a:p>
              <a:p>
                <a:pPr marL="0" marR="0" lvl="0" indent="0" algn="l" defTabSz="12191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500" b="1" i="1" u="none" strike="noStrike" kern="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statistical</a:t>
                </a:r>
                <a:r>
                  <a:rPr kumimoji="0" lang="fr-FR" sz="15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fr-FR" sz="1500" b="1" i="1" u="none" strike="noStrike" kern="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fractography</a:t>
                </a:r>
                <a:r>
                  <a:rPr kumimoji="0" lang="fr-FR" sz="15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22067A6-0EEC-367D-64A2-223B41DE61FD}"/>
                  </a:ext>
                </a:extLst>
              </p:cNvPr>
              <p:cNvSpPr txBox="1"/>
              <p:nvPr/>
            </p:nvSpPr>
            <p:spPr>
              <a:xfrm>
                <a:off x="3347158" y="3939213"/>
                <a:ext cx="419822" cy="6540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lvl="0" indent="0" algn="l" defTabSz="121917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50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}</a:t>
                </a:r>
              </a:p>
            </p:txBody>
          </p:sp>
        </p:grp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A9D3B7E-8967-D71C-F411-F3B4769C79CA}"/>
              </a:ext>
            </a:extLst>
          </p:cNvPr>
          <p:cNvSpPr/>
          <p:nvPr/>
        </p:nvSpPr>
        <p:spPr>
          <a:xfrm>
            <a:off x="6944338" y="5962270"/>
            <a:ext cx="234456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C6FBFC-5352-CF16-A100-868A319E2722}"/>
              </a:ext>
            </a:extLst>
          </p:cNvPr>
          <p:cNvSpPr txBox="1"/>
          <p:nvPr/>
        </p:nvSpPr>
        <p:spPr>
          <a:xfrm>
            <a:off x="9288900" y="5773699"/>
            <a:ext cx="2780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Force vs Displacement</a:t>
            </a:r>
          </a:p>
        </p:txBody>
      </p: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61B4D088-BFF8-802E-B282-0256D30B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877" y="652918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8F19FDC-40C7-71F7-0FDC-E8C9F17FD15F}"/>
              </a:ext>
            </a:extLst>
          </p:cNvPr>
          <p:cNvGrpSpPr/>
          <p:nvPr/>
        </p:nvGrpSpPr>
        <p:grpSpPr>
          <a:xfrm>
            <a:off x="317123" y="4992128"/>
            <a:ext cx="1557877" cy="1940283"/>
            <a:chOff x="468190" y="2164041"/>
            <a:chExt cx="1557877" cy="194028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8547523-EAA5-8726-A4FD-77E06841CBE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759" y="3836825"/>
              <a:ext cx="320085" cy="267499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C33776A-3EDD-AACD-FF93-B41369B6B7E7}"/>
                </a:ext>
              </a:extLst>
            </p:cNvPr>
            <p:cNvGrpSpPr/>
            <p:nvPr/>
          </p:nvGrpSpPr>
          <p:grpSpPr>
            <a:xfrm>
              <a:off x="468190" y="2164041"/>
              <a:ext cx="1557877" cy="1493821"/>
              <a:chOff x="468190" y="2164041"/>
              <a:chExt cx="1557877" cy="149382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EDDD4B-3410-8E31-0614-D5CBD2B6E0C6}"/>
                  </a:ext>
                </a:extLst>
              </p:cNvPr>
              <p:cNvGrpSpPr/>
              <p:nvPr/>
            </p:nvGrpSpPr>
            <p:grpSpPr>
              <a:xfrm>
                <a:off x="817563" y="2164041"/>
                <a:ext cx="1208504" cy="1493821"/>
                <a:chOff x="494288" y="1616827"/>
                <a:chExt cx="1208504" cy="1493821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A443E0A4-A94B-FC25-3CF9-C5C9D68FB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4288" y="3084123"/>
                  <a:ext cx="1208504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1C7DAE08-158D-E1D5-FEE6-CDEE659B3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955" y="1616827"/>
                  <a:ext cx="0" cy="1493821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50DFB78-3569-0AFB-7AB9-C4CFB6A3F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190" y="2502834"/>
                <a:ext cx="283504" cy="267499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4784D0F-5CAE-3E49-9DDD-6E2CFB8F72A2}"/>
              </a:ext>
            </a:extLst>
          </p:cNvPr>
          <p:cNvSpPr txBox="1"/>
          <p:nvPr/>
        </p:nvSpPr>
        <p:spPr>
          <a:xfrm>
            <a:off x="130630" y="84080"/>
            <a:ext cx="119581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latin typeface="Daytona" panose="020B0604030500040204" pitchFamily="34" charset="0"/>
              </a:rPr>
              <a:t>The cohesive traction separation law is validated and used for the elastoplastic scenario.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A83B1E-B9EE-C075-1E06-6898CA171F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83" y="5773699"/>
            <a:ext cx="1134015" cy="185954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9A2C1C91-7F2D-0F03-D039-C2CE862083F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8726" t="-1181" r="22039" b="24116"/>
          <a:stretch/>
        </p:blipFill>
        <p:spPr>
          <a:xfrm>
            <a:off x="9464055" y="626323"/>
            <a:ext cx="2604981" cy="2991393"/>
          </a:xfrm>
          <a:prstGeom prst="rect">
            <a:avLst/>
          </a:prstGeom>
        </p:spPr>
      </p:pic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CD15E2D-4025-182A-B7EE-21706011A37E}"/>
              </a:ext>
            </a:extLst>
          </p:cNvPr>
          <p:cNvGrpSpPr/>
          <p:nvPr/>
        </p:nvGrpSpPr>
        <p:grpSpPr>
          <a:xfrm>
            <a:off x="233807" y="1043576"/>
            <a:ext cx="9619386" cy="4095961"/>
            <a:chOff x="2006520" y="1403660"/>
            <a:chExt cx="9619386" cy="4095961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AA580B06-19F4-07A0-26AF-ED3CBB0598C7}"/>
                </a:ext>
              </a:extLst>
            </p:cNvPr>
            <p:cNvGrpSpPr/>
            <p:nvPr/>
          </p:nvGrpSpPr>
          <p:grpSpPr>
            <a:xfrm>
              <a:off x="2006520" y="1403660"/>
              <a:ext cx="9619386" cy="4095961"/>
              <a:chOff x="2006520" y="1403660"/>
              <a:chExt cx="9619386" cy="4095961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BFA30CF2-6D5F-D7DC-0D4B-EA2516AF821C}"/>
                  </a:ext>
                </a:extLst>
              </p:cNvPr>
              <p:cNvGrpSpPr/>
              <p:nvPr/>
            </p:nvGrpSpPr>
            <p:grpSpPr>
              <a:xfrm>
                <a:off x="2006520" y="1403660"/>
                <a:ext cx="9619386" cy="4050680"/>
                <a:chOff x="2265913" y="744993"/>
                <a:chExt cx="9619386" cy="4050680"/>
              </a:xfrm>
            </p:grpSpPr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3FDCB636-7D3A-4B6A-EB83-88CBFABD2B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17385"/>
                <a:stretch/>
              </p:blipFill>
              <p:spPr>
                <a:xfrm>
                  <a:off x="2265913" y="744993"/>
                  <a:ext cx="9619386" cy="4050680"/>
                </a:xfrm>
                <a:prstGeom prst="rect">
                  <a:avLst/>
                </a:prstGeom>
              </p:spPr>
            </p:pic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62E6E766-BC41-EF27-CB81-F984E26E80ED}"/>
                    </a:ext>
                  </a:extLst>
                </p:cNvPr>
                <p:cNvSpPr/>
                <p:nvPr/>
              </p:nvSpPr>
              <p:spPr>
                <a:xfrm>
                  <a:off x="10530038" y="1979483"/>
                  <a:ext cx="423511" cy="5038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4352B95-0BF5-546E-1E70-D7C4E85D9D61}"/>
                  </a:ext>
                </a:extLst>
              </p:cNvPr>
              <p:cNvSpPr/>
              <p:nvPr/>
            </p:nvSpPr>
            <p:spPr>
              <a:xfrm>
                <a:off x="2117558" y="5255394"/>
                <a:ext cx="4925382" cy="2442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B66A4FAE-3BE4-3149-BAB6-73C721374674}"/>
                </a:ext>
              </a:extLst>
            </p:cNvPr>
            <p:cNvCxnSpPr>
              <a:cxnSpLocks/>
            </p:cNvCxnSpPr>
            <p:nvPr/>
          </p:nvCxnSpPr>
          <p:spPr>
            <a:xfrm>
              <a:off x="5664800" y="1909991"/>
              <a:ext cx="12388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45F5E8B5-DE3D-A742-A3D4-AD2E11F65DF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960" y="1646748"/>
              <a:ext cx="254544" cy="217962"/>
            </a:xfrm>
            <a:prstGeom prst="rect">
              <a:avLst/>
            </a:prstGeom>
          </p:spPr>
        </p:pic>
      </p:grpSp>
      <p:pic>
        <p:nvPicPr>
          <p:cNvPr id="283" name="Picture 282">
            <a:extLst>
              <a:ext uri="{FF2B5EF4-FFF2-40B4-BE49-F238E27FC236}">
                <a16:creationId xmlns:a16="http://schemas.microsoft.com/office/drawing/2014/main" id="{4699F2AF-A3D4-B36A-5EA1-20C37E20DCD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-1" b="48916"/>
          <a:stretch/>
        </p:blipFill>
        <p:spPr>
          <a:xfrm>
            <a:off x="8011942" y="2196878"/>
            <a:ext cx="1444877" cy="535669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6E87A3A4-9E62-2486-2D56-181283AFFE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4321" y="3924647"/>
            <a:ext cx="2387679" cy="955074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6746D60E-5792-7A97-7480-9BB42DE9B9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20" y="3668630"/>
            <a:ext cx="2780136" cy="247940"/>
          </a:xfrm>
          <a:prstGeom prst="rect">
            <a:avLst/>
          </a:prstGeom>
        </p:spPr>
      </p:pic>
      <p:pic>
        <p:nvPicPr>
          <p:cNvPr id="287" name="Image 40">
            <a:extLst>
              <a:ext uri="{FF2B5EF4-FFF2-40B4-BE49-F238E27FC236}">
                <a16:creationId xmlns:a16="http://schemas.microsoft.com/office/drawing/2014/main" id="{848256D4-0092-7A10-6024-A983FD53F8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4726" y="959089"/>
            <a:ext cx="1201884" cy="887972"/>
          </a:xfrm>
          <a:prstGeom prst="rect">
            <a:avLst/>
          </a:prstGeom>
        </p:spPr>
      </p:pic>
      <p:pic>
        <p:nvPicPr>
          <p:cNvPr id="288" name="Image" descr="Image">
            <a:extLst>
              <a:ext uri="{FF2B5EF4-FFF2-40B4-BE49-F238E27FC236}">
                <a16:creationId xmlns:a16="http://schemas.microsoft.com/office/drawing/2014/main" id="{2CD8D2CE-AF8E-5017-6979-D098AF3233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855" y="959089"/>
            <a:ext cx="834174" cy="104026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288">
            <a:extLst>
              <a:ext uri="{FF2B5EF4-FFF2-40B4-BE49-F238E27FC236}">
                <a16:creationId xmlns:a16="http://schemas.microsoft.com/office/drawing/2014/main" id="{7E771BAC-98ED-827B-547B-041B9B2F5947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4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7ECAB-CF8F-88E5-6A1F-9FF9BFFD9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6" t="24943" r="9662" b="26385"/>
          <a:stretch/>
        </p:blipFill>
        <p:spPr>
          <a:xfrm>
            <a:off x="418552" y="2440453"/>
            <a:ext cx="10543296" cy="28695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51A36F-B42D-C9DF-0650-14E3A20CD107}"/>
              </a:ext>
            </a:extLst>
          </p:cNvPr>
          <p:cNvGrpSpPr/>
          <p:nvPr/>
        </p:nvGrpSpPr>
        <p:grpSpPr>
          <a:xfrm>
            <a:off x="590958" y="1442448"/>
            <a:ext cx="11010084" cy="4709703"/>
            <a:chOff x="139522" y="1013314"/>
            <a:chExt cx="11010084" cy="47097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FBE235-A8AB-8D42-CE27-6D9E99372FB3}"/>
                </a:ext>
              </a:extLst>
            </p:cNvPr>
            <p:cNvGrpSpPr/>
            <p:nvPr/>
          </p:nvGrpSpPr>
          <p:grpSpPr>
            <a:xfrm>
              <a:off x="139522" y="1013314"/>
              <a:ext cx="11010084" cy="3828950"/>
              <a:chOff x="379157" y="1171014"/>
              <a:chExt cx="11010084" cy="382895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C238C49-3419-C30C-2F88-A1A20CDD23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333" y="1774919"/>
                <a:ext cx="954676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901BC7-6177-3893-E0C4-52B29A820EB7}"/>
                  </a:ext>
                </a:extLst>
              </p:cNvPr>
              <p:cNvSpPr txBox="1"/>
              <p:nvPr/>
            </p:nvSpPr>
            <p:spPr>
              <a:xfrm>
                <a:off x="5578950" y="1309195"/>
                <a:ext cx="31931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i="1" dirty="0"/>
                  <a:t>L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CE8679D-3483-F315-C116-C3F31763C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3870" y="2306320"/>
                <a:ext cx="0" cy="26936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4C4FCD-3125-1193-B00B-8AE24AD7593E}"/>
                  </a:ext>
                </a:extLst>
              </p:cNvPr>
              <p:cNvSpPr txBox="1"/>
              <p:nvPr/>
            </p:nvSpPr>
            <p:spPr>
              <a:xfrm>
                <a:off x="10813870" y="3384415"/>
                <a:ext cx="57537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i="1" dirty="0"/>
                  <a:t>2h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1C61E57-F4AA-C397-FEC1-B9186AAD3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333" y="2109238"/>
                <a:ext cx="6811321" cy="3501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0E0751-83CA-F576-9214-5BF7EA0FE3D0}"/>
                      </a:ext>
                    </a:extLst>
                  </p:cNvPr>
                  <p:cNvSpPr txBox="1"/>
                  <p:nvPr/>
                </p:nvSpPr>
                <p:spPr>
                  <a:xfrm>
                    <a:off x="3820283" y="1759530"/>
                    <a:ext cx="585610" cy="3847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de-DE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de-DE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de-DE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𝑖𝑛𝑖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tillium Web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AD0FB70-83BC-3CB2-5BD1-1738762984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0283" y="1759530"/>
                    <a:ext cx="585610" cy="3847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292" r="-4167" b="-1269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4" name="Picture 13" descr="\documentclass{article}&#10;\usepackage{amsmath}&#10;\pagestyle{empty}&#10;\begin{document}&#10;&#10;&#10;Displacement-controlled loading&#10;\end{document}" title="IguanaTex Bitmap Display">
                <a:extLst>
                  <a:ext uri="{FF2B5EF4-FFF2-40B4-BE49-F238E27FC236}">
                    <a16:creationId xmlns:a16="http://schemas.microsoft.com/office/drawing/2014/main" id="{33403AB8-60C9-02DD-0BE9-8B31CEF9C14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157" y="1171014"/>
                <a:ext cx="3528552" cy="22710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6013FF-86CE-2C06-CC6C-ABDE4F5AEE34}"/>
                  </a:ext>
                </a:extLst>
              </p:cNvPr>
              <p:cNvSpPr txBox="1"/>
              <p:nvPr/>
            </p:nvSpPr>
            <p:spPr>
              <a:xfrm>
                <a:off x="8040531" y="3492137"/>
                <a:ext cx="1561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Cohesive Zone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ADC0ECF-9306-EFCA-C014-3F170ABFE1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333" y="1541357"/>
                <a:ext cx="0" cy="1371574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2B86386-4E92-FB9D-423A-1D98BB31D0A9}"/>
                </a:ext>
              </a:extLst>
            </p:cNvPr>
            <p:cNvCxnSpPr>
              <a:cxnSpLocks/>
            </p:cNvCxnSpPr>
            <p:nvPr/>
          </p:nvCxnSpPr>
          <p:spPr>
            <a:xfrm>
              <a:off x="762698" y="4235190"/>
              <a:ext cx="0" cy="148782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D5FFB0B-F539-DDFB-E0C0-0C20EEDAEDB8}"/>
              </a:ext>
            </a:extLst>
          </p:cNvPr>
          <p:cNvSpPr txBox="1"/>
          <p:nvPr/>
        </p:nvSpPr>
        <p:spPr>
          <a:xfrm>
            <a:off x="130629" y="84080"/>
            <a:ext cx="120613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00" b="1" dirty="0">
                <a:latin typeface="Daytona" panose="020B0604030500040204" pitchFamily="34" charset="0"/>
              </a:rPr>
              <a:t>A cohesive zone model has been developed in Finite Elements.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E9269203-E85B-A0DF-4DD6-B2A7EE6C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4370A3-6359-13B4-5C35-2AB8F2EB4CB7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B9B5DC-6008-5670-4ECE-D288C5E45B85}"/>
              </a:ext>
            </a:extLst>
          </p:cNvPr>
          <p:cNvSpPr/>
          <p:nvPr/>
        </p:nvSpPr>
        <p:spPr>
          <a:xfrm>
            <a:off x="0" y="-10886"/>
            <a:ext cx="130629" cy="6858000"/>
          </a:xfrm>
          <a:prstGeom prst="rect">
            <a:avLst/>
          </a:prstGeom>
          <a:solidFill>
            <a:srgbClr val="0037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A7E4DF82-D13D-7213-4427-34C4239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514332"/>
            <a:ext cx="335280" cy="32185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fld id="{6700D9BA-9187-4B67-B60F-FBCAA3EF3180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536A5F-82B3-A123-7B76-04AA609E6572}"/>
              </a:ext>
            </a:extLst>
          </p:cNvPr>
          <p:cNvGrpSpPr/>
          <p:nvPr/>
        </p:nvGrpSpPr>
        <p:grpSpPr>
          <a:xfrm>
            <a:off x="6472989" y="1022799"/>
            <a:ext cx="5444691" cy="4381128"/>
            <a:chOff x="5197368" y="2389145"/>
            <a:chExt cx="5444691" cy="43811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0232D5-86BE-14A8-6B90-3D52FA915F3A}"/>
                </a:ext>
              </a:extLst>
            </p:cNvPr>
            <p:cNvGrpSpPr/>
            <p:nvPr/>
          </p:nvGrpSpPr>
          <p:grpSpPr>
            <a:xfrm>
              <a:off x="5197368" y="2389145"/>
              <a:ext cx="5444691" cy="4381128"/>
              <a:chOff x="5022270" y="2389145"/>
              <a:chExt cx="5444691" cy="4381128"/>
            </a:xfrm>
          </p:grpSpPr>
          <p:pic>
            <p:nvPicPr>
              <p:cNvPr id="5" name="Picture 4" descr="A graph of a red line&#10;&#10;Description automatically generated">
                <a:extLst>
                  <a:ext uri="{FF2B5EF4-FFF2-40B4-BE49-F238E27FC236}">
                    <a16:creationId xmlns:a16="http://schemas.microsoft.com/office/drawing/2014/main" id="{7E5563BD-1858-1452-124E-A6B9B91449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93"/>
              <a:stretch/>
            </p:blipFill>
            <p:spPr>
              <a:xfrm>
                <a:off x="5022270" y="2389145"/>
                <a:ext cx="5444691" cy="438112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93D585-9749-B4B4-F488-C0816EC42ACA}"/>
                  </a:ext>
                </a:extLst>
              </p:cNvPr>
              <p:cNvSpPr/>
              <p:nvPr/>
            </p:nvSpPr>
            <p:spPr>
              <a:xfrm>
                <a:off x="6358824" y="2399156"/>
                <a:ext cx="2879312" cy="2877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B44FF9-32AB-BDC9-233C-3F0884224FCA}"/>
                </a:ext>
              </a:extLst>
            </p:cNvPr>
            <p:cNvSpPr txBox="1"/>
            <p:nvPr/>
          </p:nvSpPr>
          <p:spPr>
            <a:xfrm>
              <a:off x="6533922" y="3327864"/>
              <a:ext cx="15713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009CD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Specimen #4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486A7F-8FCA-7C4B-5527-771F49C40544}"/>
              </a:ext>
            </a:extLst>
          </p:cNvPr>
          <p:cNvSpPr txBox="1"/>
          <p:nvPr/>
        </p:nvSpPr>
        <p:spPr>
          <a:xfrm>
            <a:off x="130629" y="84080"/>
            <a:ext cx="12061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Validation: </a:t>
            </a:r>
            <a:r>
              <a:rPr lang="de-DE" sz="2700" b="1" dirty="0">
                <a:latin typeface="Daytona" panose="020B0604030500040204" pitchFamily="34" charset="0"/>
              </a:rPr>
              <a:t>A reasonably good agreement with theory validates the numerical simulations for brittle versions across sizes.</a:t>
            </a:r>
            <a:endParaRPr lang="en-US" sz="2700" b="1" dirty="0">
              <a:latin typeface="Daytona" panose="020B0604030500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260628-D898-9F73-4721-8B5B46535A04}"/>
                  </a:ext>
                </a:extLst>
              </p:cNvPr>
              <p:cNvSpPr txBox="1"/>
              <p:nvPr/>
            </p:nvSpPr>
            <p:spPr>
              <a:xfrm>
                <a:off x="176083" y="6292055"/>
                <a:ext cx="11767002" cy="287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defTabSz="457200">
                  <a:lnSpc>
                    <a:spcPts val="1600"/>
                  </a:lnSpc>
                  <a:defRPr/>
                </a:pPr>
                <a:r>
                  <a:rPr kumimoji="0" lang="en-US" sz="111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Daytona" panose="020B0604030500040204" pitchFamily="34" charset="0"/>
                  </a:rPr>
                  <a:t>*</a:t>
                </a:r>
                <a:r>
                  <a:rPr kumimoji="0" lang="en-US" sz="111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ytona" panose="020B0604030500040204" pitchFamily="34" charset="0"/>
                  </a:rPr>
                  <a:t>Li, Z. (2014). </a:t>
                </a:r>
                <a:r>
                  <a:rPr lang="en-US" sz="1110" dirty="0">
                    <a:solidFill>
                      <a:srgbClr val="0070C0"/>
                    </a:solidFill>
                    <a:latin typeface="Daytona" panose="020B0604030500040204" pitchFamily="34" charset="0"/>
                  </a:rPr>
                  <a:t>A new technique for determining fracture toughness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11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1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111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𝑰𝑪</m:t>
                        </m:r>
                      </m:sub>
                    </m:sSub>
                  </m:oMath>
                </a14:m>
                <a:r>
                  <a:rPr lang="en-US" sz="1110" dirty="0">
                    <a:solidFill>
                      <a:srgbClr val="0070C0"/>
                    </a:solidFill>
                    <a:latin typeface="Daytona" panose="020B0604030500040204" pitchFamily="34" charset="0"/>
                  </a:rPr>
                  <a:t> and its confidence with single DCB specimen</a:t>
                </a:r>
                <a:r>
                  <a:rPr kumimoji="0" lang="en-US" sz="111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284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Daytona" panose="020B0604030500040204" pitchFamily="34" charset="0"/>
                  </a:rPr>
                  <a:t>. </a:t>
                </a:r>
                <a:r>
                  <a:rPr kumimoji="0" lang="en-US" sz="111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ytona" panose="020B0604030500040204" pitchFamily="34" charset="0"/>
                  </a:rPr>
                  <a:t>Engineering fracture mechanics, </a:t>
                </a:r>
                <a:r>
                  <a:rPr kumimoji="0" lang="en-US" sz="111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ytona" panose="020B0604030500040204" pitchFamily="34" charset="0"/>
                  </a:rPr>
                  <a:t>55(1)</a:t>
                </a:r>
                <a:r>
                  <a:rPr kumimoji="0" lang="en-US" sz="111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aytona" panose="020B0604030500040204" pitchFamily="34" charset="0"/>
                  </a:rPr>
                  <a:t>, pp.133-137.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260628-D898-9F73-4721-8B5B46535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3" y="6292055"/>
                <a:ext cx="11767002" cy="287771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50C13426-0F04-A307-923C-910ECEBBEEB3}"/>
              </a:ext>
            </a:extLst>
          </p:cNvPr>
          <p:cNvSpPr txBox="1"/>
          <p:nvPr/>
        </p:nvSpPr>
        <p:spPr>
          <a:xfrm>
            <a:off x="176083" y="4837716"/>
            <a:ext cx="4077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2060"/>
                </a:solidFill>
                <a:latin typeface="Daytona" panose="020B0604030500040204" pitchFamily="34" charset="0"/>
              </a:rPr>
              <a:t>Kanninen‘s</a:t>
            </a:r>
            <a:r>
              <a:rPr lang="de-DE" dirty="0">
                <a:solidFill>
                  <a:srgbClr val="C00000"/>
                </a:solidFill>
                <a:latin typeface="Daytona" panose="020B0604030500040204" pitchFamily="34" charset="0"/>
              </a:rPr>
              <a:t>*</a:t>
            </a:r>
            <a:r>
              <a:rPr lang="de-DE" dirty="0">
                <a:solidFill>
                  <a:srgbClr val="002060"/>
                </a:solidFill>
                <a:latin typeface="Daytona" panose="020B0604030500040204" pitchFamily="34" charset="0"/>
              </a:rPr>
              <a:t> </a:t>
            </a:r>
            <a:r>
              <a:rPr lang="de-DE" b="1" i="1" dirty="0">
                <a:solidFill>
                  <a:srgbClr val="C00000"/>
                </a:solidFill>
                <a:latin typeface="Daytona" panose="020B0604030500040204" pitchFamily="34" charset="0"/>
              </a:rPr>
              <a:t>K</a:t>
            </a:r>
            <a:r>
              <a:rPr lang="de-DE" b="1" dirty="0">
                <a:solidFill>
                  <a:srgbClr val="C00000"/>
                </a:solidFill>
                <a:latin typeface="Daytona" panose="020B0604030500040204" pitchFamily="34" charset="0"/>
              </a:rPr>
              <a:t> vs </a:t>
            </a:r>
            <a:r>
              <a:rPr lang="de-DE" b="1" i="1" dirty="0">
                <a:solidFill>
                  <a:srgbClr val="C00000"/>
                </a:solidFill>
                <a:latin typeface="Daytona" panose="020B0604030500040204" pitchFamily="34" charset="0"/>
              </a:rPr>
              <a:t>a </a:t>
            </a:r>
            <a:r>
              <a:rPr lang="de-DE" dirty="0">
                <a:solidFill>
                  <a:srgbClr val="002060"/>
                </a:solidFill>
                <a:latin typeface="Daytona" panose="020B0604030500040204" pitchFamily="34" charset="0"/>
              </a:rPr>
              <a:t>model for DCB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A6D522-5738-C4A1-34E4-796A20910768}"/>
              </a:ext>
            </a:extLst>
          </p:cNvPr>
          <p:cNvSpPr txBox="1"/>
          <p:nvPr/>
        </p:nvSpPr>
        <p:spPr>
          <a:xfrm>
            <a:off x="176083" y="6547263"/>
            <a:ext cx="11767002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457200">
              <a:lnSpc>
                <a:spcPts val="1600"/>
              </a:lnSpc>
              <a:defRPr/>
            </a:pPr>
            <a:r>
              <a:rPr lang="en-US" sz="1110" b="1" dirty="0">
                <a:solidFill>
                  <a:srgbClr val="C00000"/>
                </a:solidFill>
                <a:latin typeface="Daytona" panose="020B0604030500040204" pitchFamily="34" charset="0"/>
              </a:rPr>
              <a:t>*</a:t>
            </a:r>
            <a:r>
              <a:rPr lang="en-US" sz="1110" dirty="0" err="1">
                <a:solidFill>
                  <a:prstClr val="black"/>
                </a:solidFill>
                <a:latin typeface="Daytona" panose="020B0604030500040204" pitchFamily="34" charset="0"/>
              </a:rPr>
              <a:t>Kanninen</a:t>
            </a:r>
            <a:r>
              <a:rPr lang="en-US" sz="1110" dirty="0">
                <a:solidFill>
                  <a:prstClr val="black"/>
                </a:solidFill>
                <a:latin typeface="Daytona" panose="020B0604030500040204" pitchFamily="34" charset="0"/>
              </a:rPr>
              <a:t>, M.F.</a:t>
            </a:r>
            <a:r>
              <a:rPr kumimoji="0" lang="en-US" sz="111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" panose="020B0604030500040204" pitchFamily="34" charset="0"/>
              </a:rPr>
              <a:t> (</a:t>
            </a:r>
            <a:r>
              <a:rPr lang="en-US" sz="1110" dirty="0">
                <a:solidFill>
                  <a:prstClr val="black"/>
                </a:solidFill>
                <a:latin typeface="Daytona" panose="020B0604030500040204" pitchFamily="34" charset="0"/>
              </a:rPr>
              <a:t>1973</a:t>
            </a:r>
            <a:r>
              <a:rPr kumimoji="0" lang="en-US" sz="111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" panose="020B0604030500040204" pitchFamily="34" charset="0"/>
              </a:rPr>
              <a:t>). </a:t>
            </a:r>
            <a:r>
              <a:rPr lang="en-US" sz="1110" dirty="0">
                <a:solidFill>
                  <a:srgbClr val="0070C0"/>
                </a:solidFill>
                <a:latin typeface="Daytona" panose="020B0604030500040204" pitchFamily="34" charset="0"/>
              </a:rPr>
              <a:t>An augmented double cantilever beam model for studying crack propagation and arrest.</a:t>
            </a:r>
            <a:r>
              <a:rPr kumimoji="0" lang="en-US" sz="1110" b="0" i="0" u="none" strike="noStrike" kern="1200" cap="none" spc="0" normalizeH="0" baseline="0" noProof="0" dirty="0">
                <a:ln>
                  <a:noFill/>
                </a:ln>
                <a:solidFill>
                  <a:srgbClr val="25284D">
                    <a:lumMod val="60000"/>
                    <a:lumOff val="40000"/>
                  </a:srgbClr>
                </a:solidFill>
                <a:effectLst/>
                <a:uLnTx/>
                <a:uFillTx/>
                <a:latin typeface="Daytona" panose="020B0604030500040204" pitchFamily="34" charset="0"/>
              </a:rPr>
              <a:t> </a:t>
            </a:r>
            <a:r>
              <a:rPr kumimoji="0" lang="en-US" sz="111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" panose="020B0604030500040204" pitchFamily="34" charset="0"/>
              </a:rPr>
              <a:t>International Journal of Fracture,</a:t>
            </a:r>
            <a:r>
              <a:rPr kumimoji="0" lang="en-US" sz="111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" panose="020B0604030500040204" pitchFamily="34" charset="0"/>
              </a:rPr>
              <a:t> </a:t>
            </a:r>
            <a:r>
              <a:rPr kumimoji="0" lang="en-US" sz="111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" panose="020B0604030500040204" pitchFamily="34" charset="0"/>
              </a:rPr>
              <a:t>9</a:t>
            </a:r>
            <a:r>
              <a:rPr kumimoji="0" lang="en-US" sz="111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" panose="020B0604030500040204" pitchFamily="34" charset="0"/>
              </a:rPr>
              <a:t>, pp. </a:t>
            </a:r>
            <a:r>
              <a:rPr lang="en-US" sz="1110" dirty="0">
                <a:solidFill>
                  <a:prstClr val="black"/>
                </a:solidFill>
                <a:latin typeface="Daytona" panose="020B0604030500040204" pitchFamily="34" charset="0"/>
              </a:rPr>
              <a:t>83 - 92</a:t>
            </a:r>
            <a:r>
              <a:rPr kumimoji="0" lang="en-US" sz="111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" panose="020B0604030500040204" pitchFamily="34" charset="0"/>
              </a:rPr>
              <a:t>.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FC58BAF-E8A4-D994-76FF-D79BD26E8B5E}"/>
              </a:ext>
            </a:extLst>
          </p:cNvPr>
          <p:cNvGrpSpPr/>
          <p:nvPr/>
        </p:nvGrpSpPr>
        <p:grpSpPr>
          <a:xfrm>
            <a:off x="244497" y="5276825"/>
            <a:ext cx="7457667" cy="844077"/>
            <a:chOff x="4595311" y="4788569"/>
            <a:chExt cx="7457667" cy="844077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372331B-B0A2-A256-AF37-6132C47C418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311" y="4788569"/>
              <a:ext cx="7457667" cy="50634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4D5F8D14-D7DA-5662-E020-A4F1AF30E0D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311" y="5375054"/>
              <a:ext cx="3697741" cy="25759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15C77D9-C63F-989E-7A7B-9EEF16AF117D}"/>
                  </a:ext>
                </a:extLst>
              </p:cNvPr>
              <p:cNvSpPr txBox="1"/>
              <p:nvPr/>
            </p:nvSpPr>
            <p:spPr>
              <a:xfrm>
                <a:off x="395024" y="2120686"/>
                <a:ext cx="650281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de-DE" dirty="0">
                    <a:solidFill>
                      <a:srgbClr val="002060"/>
                    </a:solidFill>
                    <a:latin typeface="Daytona" panose="020B0604030500040204" pitchFamily="34" charset="0"/>
                  </a:rPr>
                  <a:t>LEFM criterion at initiation</a:t>
                </a:r>
                <a:r>
                  <a:rPr lang="en-US" dirty="0"/>
                  <a:t> for Specimen #4 (largest DCB)</a:t>
                </a:r>
                <a:br>
                  <a:rPr lang="en-US" sz="3000" b="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3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9.29 </m:t>
                      </m:r>
                      <m:r>
                        <a:rPr lang="en-US" sz="3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𝐾𝑁</m:t>
                      </m:r>
                    </m:oMath>
                  </m:oMathPara>
                </a14:m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15C77D9-C63F-989E-7A7B-9EEF16AF1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24" y="2120686"/>
                <a:ext cx="6502814" cy="738664"/>
              </a:xfrm>
              <a:prstGeom prst="rect">
                <a:avLst/>
              </a:prstGeom>
              <a:blipFill>
                <a:blip r:embed="rId9"/>
                <a:stretch>
                  <a:fillRect l="-2249" t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EAB9B69-A00D-8F9D-1205-94F162085F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98" y="2368049"/>
            <a:ext cx="1503646" cy="2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84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1116.156"/>
  <p:tag name="OUTPUTTYPE" val="PNG"/>
  <p:tag name="IGUANATEXVERSION" val="161"/>
  <p:tag name="LATEXADDIN" val="\documentclass{article}&#10;\usepackage{amsmath}&#10;\pagestyle{empty}&#10;\begin{document}&#10;Large Scale Yielding&#10;&#10;&#10;&#10;\end{document}"/>
  <p:tag name="IGUANATEXSIZE" val="40"/>
  <p:tag name="IGUANATEXCURSOR" val="10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407.3069"/>
  <p:tag name="OUTPUTTYPE" val="PNG"/>
  <p:tag name="IGUANATEXVERSION" val="161"/>
  <p:tag name="LATEXADDIN" val="\documentclass{article}&#10;\usepackage{amsmath}&#10;\pagestyle{empty}&#10;\begin{document}&#10;&#10;$c/h=2$&#10;&#10;&#10;&#10;\end{document}"/>
  <p:tag name="IGUANATEXSIZE" val="20"/>
  <p:tag name="IGUANATEXCURSOR" val="8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402.8062"/>
  <p:tag name="OUTPUTTYPE" val="PNG"/>
  <p:tag name="IGUANATEXVERSION" val="161"/>
  <p:tag name="LATEXADDIN" val="\documentclass{article}&#10;\usepackage{amsmath,xcolor}&#10;\pagestyle{empty}&#10;\begin{document}&#10;\textcolor{white}{$P_c$(KN)}&#10;&#10;&#10;&#10;\end{document}"/>
  <p:tag name="IGUANATEXSIZE" val="18"/>
  <p:tag name="IGUANATEXCURSOR" val="11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300.792"/>
  <p:tag name="OUTPUTTYPE" val="PNG"/>
  <p:tag name="IGUANATEXVERSION" val="161"/>
  <p:tag name="LATEXADDIN" val="\documentclass{article}&#10;\usepackage{amsmath,xcolor}&#10;\pagestyle{empty}&#10;\begin{document}&#10;\textcolor{white}{$N_{total}$}&#10;&#10;&#10;&#10;\end{document}"/>
  <p:tag name="IGUANATEXSIZE" val="18"/>
  <p:tag name="IGUANATEXCURSOR" val="11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5178"/>
  <p:tag name="ORIGINALWIDTH" val="485.3177"/>
  <p:tag name="OUTPUTTYPE" val="PNG"/>
  <p:tag name="IGUANATEXVERSION" val="161"/>
  <p:tag name="LATEXADDIN" val="\documentclass{article}&#10;\usepackage{amsmath,xcolor}&#10;\pagestyle{empty}&#10;\begin{document}&#10;\textcolor{white}{$L_{Y_c}$(mm)}&#10;&#10;&#10;&#10;\end{document}"/>
  <p:tag name="IGUANATEXSIZE" val="18"/>
  <p:tag name="IGUANATEXCURSOR" val="11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549.0766"/>
  <p:tag name="OUTPUTTYPE" val="PNG"/>
  <p:tag name="IGUANATEXVERSION" val="161"/>
  <p:tag name="LATEXADDIN" val="\documentclass{article}&#10;\usepackage{amsmath}&#10;\pagestyle{empty}&#10;\begin{document}&#10;&#10;&#10;$h/B=3.5$&#10;&#10;\end{document}"/>
  <p:tag name="IGUANATEXSIZE" val="20"/>
  <p:tag name="IGUANATEXCURSOR" val="9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968.3851"/>
  <p:tag name="OUTPUTTYPE" val="PNG"/>
  <p:tag name="IGUANATEXVERSION" val="161"/>
  <p:tag name="LATEXADDIN" val="\documentclass{article}&#10;\usepackage{amsmath}&#10;\pagestyle{empty}&#10;\begin{document}&#10;&#10;&#10;$4.83 \leq a/h\leq 5.83 $&#10;&#10;\end{document}"/>
  <p:tag name="IGUANATEXSIZE" val="20"/>
  <p:tag name="IGUANATEXCURSOR" val="8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78.01086"/>
  <p:tag name="OUTPUTTYPE" val="PNG"/>
  <p:tag name="IGUANATEXVERSION" val="161"/>
  <p:tag name="LATEXADDIN" val="\documentclass{article}&#10;\usepackage{amsmath}&#10;\pagestyle{empty}&#10;\begin{document}&#10;&#10;$L$&#10;&#10;&#10;\end{document}"/>
  <p:tag name="IGUANATEXSIZE" val="30"/>
  <p:tag name="IGUANATEXCURSOR" val="8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26079"/>
  <p:tag name="ORIGINALWIDTH" val="190.5266"/>
  <p:tag name="OUTPUTTYPE" val="PNG"/>
  <p:tag name="IGUANATEXVERSION" val="161"/>
  <p:tag name="LATEXADDIN" val="\documentclass{article}&#10;\usepackage{amsmath}&#10;\pagestyle{empty}&#10;\begin{document}&#10;&#10;$a_{ini}$&#10;&#10;&#10;\end{document}"/>
  <p:tag name="IGUANATEXSIZE" val="3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231.7824"/>
  <p:tag name="OUTPUTTYPE" val="PNG"/>
  <p:tag name="IGUANATEXVERSION" val="161"/>
  <p:tag name="LATEXADDIN" val="\documentclass{article}&#10;\usepackage{amsmath}&#10;\pagestyle{empty}&#10;\begin{document}&#10;&#10;&#10;Pins&#10;\end{document}"/>
  <p:tag name="IGUANATEXSIZE" val="20"/>
  <p:tag name="IGUANATEXCURSOR" val="8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558.0779"/>
  <p:tag name="OUTPUTTYPE" val="PNG"/>
  <p:tag name="IGUANATEXVERSION" val="161"/>
  <p:tag name="LATEXADDIN" val="\documentclass{article}&#10;\usepackage{amsmath}&#10;\pagestyle{empty}&#10;\begin{document}&#10;&#10;&#10;Validation&#10;&#10;\end{document}"/>
  <p:tag name="IGUANATEXSIZE" val="20"/>
  <p:tag name="IGUANATEXCURSOR" val="9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662"/>
  <p:tag name="ORIGINALWIDTH" val="1303.682"/>
  <p:tag name="OUTPUTTYPE" val="PNG"/>
  <p:tag name="IGUANATEXVERSION" val="161"/>
  <p:tag name="LATEXADDIN" val="\documentclass{article}&#10;\usepackage{amsmath}&#10;\pagestyle{empty}&#10;\begin{document}&#10;&#10;Statistical Fractography&#10;&#10;&#10;\end{document}"/>
  <p:tag name="IGUANATEXSIZE" val="30"/>
  <p:tag name="IGUANATEXCURSOR" val="10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125.2675"/>
  <p:tag name="OUTPUTTYPE" val="PNG"/>
  <p:tag name="IGUANATEXVERSION" val="161"/>
  <p:tag name="LATEXADDIN" val="\documentclass{article}&#10;\usepackage{amsmath}&#10;\pagestyle{empty}&#10;\begin{document}&#10;&#10;&#10;$L_c$&#10;&#10;\end{document}"/>
  <p:tag name="IGUANATEXSIZE" val="20"/>
  <p:tag name="IGUANATEXCURSOR" val="8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05.0146"/>
  <p:tag name="OUTPUTTYPE" val="PNG"/>
  <p:tag name="IGUANATEXVERSION" val="161"/>
  <p:tag name="LATEXADDIN" val="\documentclass{article}&#10;\usepackage{amsmath}&#10;\pagestyle{empty}&#10;\begin{document}&#10;&#10;&#10;$X$&#10;&#10;\end{document}"/>
  <p:tag name="IGUANATEXSIZE" val="30"/>
  <p:tag name="IGUANATEXCURSOR" val="8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66"/>
  <p:tag name="ORIGINALWIDTH" val="1221.921"/>
  <p:tag name="OUTPUTTYPE" val="PNG"/>
  <p:tag name="IGUANATEXVERSION" val="161"/>
  <p:tag name="LATEXADDIN" val="\documentclass{article}&#10;\usepackage{amsmath}&#10;\pagestyle{empty}&#10;\begin{document}&#10;Unstable crack growth&#10;&#10;&#10;&#10;\end{document}"/>
  <p:tag name="IGUANATEXSIZE" val="40"/>
  <p:tag name="IGUANATEXCURSOR" val="101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93.01299"/>
  <p:tag name="OUTPUTTYPE" val="PNG"/>
  <p:tag name="IGUANATEXVERSION" val="161"/>
  <p:tag name="LATEXADDIN" val="\documentclass{article}&#10;\usepackage{amsmath}&#10;\pagestyle{empty}&#10;\begin{document}&#10;&#10;&#10;$Y$&#10;&#10;\end{document}"/>
  <p:tag name="IGUANATEXSIZE" val="30"/>
  <p:tag name="IGUANATEXCURSOR" val="8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1736.492"/>
  <p:tag name="LATEXADDIN" val="\documentclass{article}&#10;\usepackage{amsmath}&#10;\pagestyle{empty}&#10;\begin{document}&#10;&#10;&#10;Displacement-controlled loading&#10;\end{document}"/>
  <p:tag name="IGUANATEXSIZE" val="20"/>
  <p:tag name="IGUANATEXCURSOR" val="11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6181"/>
  <p:tag name="ORIGINALWIDTH" val="466.5651"/>
  <p:tag name="OUTPUTTYPE" val="PNG"/>
  <p:tag name="IGUANATEXVERSION" val="161"/>
  <p:tag name="LATEXADDIN" val="\documentclass{article}&#10;\usepackage{amsmath}&#10;\pagestyle{empty}&#10;\begin{document}&#10;&#10;$\sigma_Y\rightarrow\infty$&#10;&#10;&#10;&#10;\end{document}"/>
  <p:tag name="IGUANATEXSIZE" val="20"/>
  <p:tag name="IGUANATEXCURSOR" val="8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5316"/>
  <p:tag name="ORIGINALWIDTH" val="3336.466"/>
  <p:tag name="OUTPUTTYPE" val="PNG"/>
  <p:tag name="IGUANATEXVERSION" val="161"/>
  <p:tag name="LATEXADDIN" val="\documentclass{article}&#10;\usepackage{amsmath,xcolor}&#10;\pagestyle{empty}&#10;\begin{document}&#10;&#10;\textcolor{red}{$K=\frac{2\sqrt{3}P}{\lambda Bh^{1.5}}\left[\lambda a\left(\frac{\sinh^2\lambda c+\sin^2\lambda c}{\sinh^2\lambda c-\sin^2\lambda c}\right)+\left(\frac{\sinh\lambda c\cosh\lambda c - \sin\lambda c\cos\lambda c}{\sinh^2\lambda c-\sin^2\lambda c}\right)\right]$}&#10;&#10;&#10;\end{document}"/>
  <p:tag name="IGUANATEXSIZE" val="22"/>
  <p:tag name="IGUANATEXCURSOR" val="36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1819.754"/>
  <p:tag name="OUTPUTTYPE" val="PNG"/>
  <p:tag name="IGUANATEXVERSION" val="161"/>
  <p:tag name="LATEXADDIN" val="\documentclass{article}&#10;\usepackage{amsmath}&#10;\pagestyle{empty}&#10;\begin{document}&#10;&#10;&#10;where $\lambda = 1.565/h$ and $c = L - a$&#10;&#10;\end{document}"/>
  <p:tag name="IGUANATEXSIZE" val="20"/>
  <p:tag name="IGUANATEXCURSOR" val="12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20.8506"/>
  <p:tag name="OUTPUTTYPE" val="PNG"/>
  <p:tag name="IGUANATEXVERSION" val="161"/>
  <p:tag name="LATEXADDIN" val="\documentclass{article}&#10;\usepackage{amsmath}&#10;\pagestyle{empty}&#10;\begin{document}&#10;&#10;&#10;$L_y/2h=0.33$&#10;&#10;\end{document}"/>
  <p:tag name="IGUANATEXSIZE" val="20"/>
  <p:tag name="IGUANATEXCURSOR" val="9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627.0875"/>
  <p:tag name="OUTPUTTYPE" val="PNG"/>
  <p:tag name="IGUANATEXVERSION" val="161"/>
  <p:tag name="LATEXADDIN" val="\documentclass{article}&#10;\usepackage{amsmath}&#10;\pagestyle{empty}&#10;\begin{document}&#10;&#10;&#10;YIELDING &#10;&#10;\end{document}"/>
  <p:tag name="IGUANATEXSIZE" val="20"/>
  <p:tag name="IGUANATEXCURSOR" val="9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429.0598"/>
  <p:tag name="OUTPUTTYPE" val="PNG"/>
  <p:tag name="IGUANATEXVERSION" val="161"/>
  <p:tag name="LATEXADDIN" val="\documentclass{article}&#10;\usepackage{amsmath}&#10;\pagestyle{empty}&#10;\begin{document}&#10;&#10;&#10;smallest &#10;&#10;\end{document}"/>
  <p:tag name="IGUANATEXSIZE" val="20"/>
  <p:tag name="IGUANATEXCURSOR" val="9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70.3575"/>
  <p:tag name="OUTPUTTYPE" val="PNG"/>
  <p:tag name="IGUANATEXVERSION" val="161"/>
  <p:tag name="LATEXADDIN" val="\documentclass{article}&#10;\usepackage{amsmath}&#10;\pagestyle{empty}&#10;\begin{document}&#10;&#10;&#10;$L_{y0}/2h=0.33$&#10;&#10;\end{document}"/>
  <p:tag name="IGUANATEXSIZE" val="2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70.3575"/>
  <p:tag name="OUTPUTTYPE" val="PNG"/>
  <p:tag name="IGUANATEXVERSION" val="161"/>
  <p:tag name="LATEXADDIN" val="\documentclass{article}&#10;\usepackage{amsmath}&#10;\pagestyle{empty}&#10;\begin{document}&#10;&#10;&#10;$L_{y0}/2h=0.26$&#10;&#10;\end{document}"/>
  <p:tag name="IGUANATEXSIZE" val="2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5384"/>
  <p:tag name="ORIGINALWIDTH" val="883.6233"/>
  <p:tag name="OUTPUTTYPE" val="PNG"/>
  <p:tag name="IGUANATEXVERSION" val="161"/>
  <p:tag name="LATEXADDIN" val="\documentclass{article}&#10;\usepackage{amsmath, xcolor}&#10;\pagestyle{empty}&#10;\begin{document}&#10;&#10;\noindent\textcolor{black}{ Plastic zone size \newline&#10;$L_y&gt; 0.5 W$}&#10;&#10;&#10;\end{document}"/>
  <p:tag name="IGUANATEXSIZE" val="40"/>
  <p:tag name="IGUANATEXCURSOR" val="11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65.8569"/>
  <p:tag name="OUTPUTTYPE" val="PNG"/>
  <p:tag name="IGUANATEXVERSION" val="161"/>
  <p:tag name="LATEXADDIN" val="\documentclass{article}&#10;\usepackage{amsmath}&#10;\pagestyle{empty}&#10;\begin{document}&#10;&#10;&#10;$L_{y0}/2h=0.21$&#10;&#10;\end{document}"/>
  <p:tag name="IGUANATEXSIZE" val="2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70.3575"/>
  <p:tag name="OUTPUTTYPE" val="PNG"/>
  <p:tag name="IGUANATEXVERSION" val="161"/>
  <p:tag name="LATEXADDIN" val="\documentclass{article}&#10;\usepackage{amsmath}&#10;\pagestyle{empty}&#10;\begin{document}&#10;&#10;&#10;$L_{y0}/2h=0.19$&#10;&#10;\end{document}"/>
  <p:tag name="IGUANATEXSIZE" val="2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974.386"/>
  <p:tag name="OUTPUTTYPE" val="PNG"/>
  <p:tag name="IGUANATEXVERSION" val="161"/>
  <p:tag name="LATEXADDIN" val="\documentclass{article}&#10;\usepackage{amsmath}&#10;\pagestyle{empty}&#10;\begin{document}&#10;&#10;&#10;SPECIMEN SIZE &#10;&#10;\end{document}"/>
  <p:tag name="IGUANATEXSIZE" val="20"/>
  <p:tag name="IGUANATEXCURSOR" val="8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0159"/>
  <p:tag name="ORIGINALWIDTH" val="1422.949"/>
  <p:tag name="OUTPUTTYPE" val="PNG"/>
  <p:tag name="IGUANATEXVERSION" val="161"/>
  <p:tag name="LATEXADDIN" val="\documentclass{article}&#10;\usepackage{amsmath}&#10;\pagestyle{empty}&#10;\begin{document}&#10;&#10;reduction of specimen size&#10;&#10;&#10;\end{document}"/>
  <p:tag name="IGUANATEXSIZE" val="20"/>
  <p:tag name="IGUANATEXCURSOR" val="10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90.0126"/>
  <p:tag name="OUTPUTTYPE" val="PNG"/>
  <p:tag name="IGUANATEXVERSION" val="161"/>
  <p:tag name="LATEXADDIN" val="\documentclass{article}&#10;\usepackage{amsmath, xcolor}&#10;\pagestyle{empty}&#10;\begin{document}&#10;&#10;&#10;\textcolor{white}{X}&#10;&#10;\end{document}"/>
  <p:tag name="IGUANATEXSIZE" val="20"/>
  <p:tag name="IGUANATEXCURSOR" val="10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93.01299"/>
  <p:tag name="OUTPUTTYPE" val="PNG"/>
  <p:tag name="IGUANATEXVERSION" val="161"/>
  <p:tag name="LATEXADDIN" val="\documentclass{article}&#10;\usepackage{amsmath, xcolor}&#10;\pagestyle{empty}&#10;\begin{document}&#10;&#10;&#10;\textcolor{white}{Y}&#10;&#10;\end{document}"/>
  <p:tag name="IGUANATEXSIZE" val="20"/>
  <p:tag name="IGUANATEXCURSOR" val="10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846.8682"/>
  <p:tag name="OUTPUTTYPE" val="PNG"/>
  <p:tag name="IGUANATEXVERSION" val="161"/>
  <p:tag name="LATEXADDIN" val="\documentclass{article}&#10;\usepackage{amsmath}&#10;\pagestyle{empty}&#10;\begin{document}&#10;&#10;&#10;$c=2h=40$mm&#10;&#10;\end{document}"/>
  <p:tag name="IGUANATEXSIZE" val="20"/>
  <p:tag name="IGUANATEXCURSOR" val="9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846.8682"/>
  <p:tag name="OUTPUTTYPE" val="PNG"/>
  <p:tag name="IGUANATEXVERSION" val="161"/>
  <p:tag name="LATEXADDIN" val="\documentclass{article}&#10;\usepackage{amsmath}&#10;\pagestyle{empty}&#10;\begin{document}&#10;&#10;&#10;$c=2h=50$mm&#10;&#10;\end{document}"/>
  <p:tag name="IGUANATEXSIZE" val="20"/>
  <p:tag name="IGUANATEXCURSOR" val="8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846.8682"/>
  <p:tag name="OUTPUTTYPE" val="PNG"/>
  <p:tag name="IGUANATEXVERSION" val="161"/>
  <p:tag name="LATEXADDIN" val="\documentclass{article}&#10;\usepackage{amsmath}&#10;\pagestyle{empty}&#10;\begin{document}&#10;&#10;&#10;$c=2h=60$mm&#10;&#10;\end{document}"/>
  <p:tag name="IGUANATEXSIZE" val="20"/>
  <p:tag name="IGUANATEXCURSOR" val="8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846.8682"/>
  <p:tag name="OUTPUTTYPE" val="PNG"/>
  <p:tag name="IGUANATEXVERSION" val="161"/>
  <p:tag name="LATEXADDIN" val="\documentclass{article}&#10;\usepackage{amsmath}&#10;\pagestyle{empty}&#10;\begin{document}&#10;&#10;&#10;$c=2h=70$mm&#10;&#10;\end{document}"/>
  <p:tag name="IGUANATEXSIZE" val="20"/>
  <p:tag name="IGUANATEXCURSOR" val="8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5153"/>
  <p:tag name="ORIGINALWIDTH" val="1497.959"/>
  <p:tag name="OUTPUTTYPE" val="PNG"/>
  <p:tag name="IGUANATEXVERSION" val="161"/>
  <p:tag name="LATEXADDIN" val="\documentclass{article}&#10;\usepackage{amsmath, xcolor}&#10;\pagestyle{empty}&#10;\begin{document}&#10;&#10;\textcolor{blue}{what is the critical time $t_c$?}&#10;&#10;&#10;\end{document}"/>
  <p:tag name="IGUANATEXSIZE" val="25"/>
  <p:tag name="IGUANATEXCURSOR" val="13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70.3575"/>
  <p:tag name="OUTPUTTYPE" val="PNG"/>
  <p:tag name="IGUANATEXVERSION" val="161"/>
  <p:tag name="LATEXADDIN" val="\documentclass{article}&#10;\usepackage{amsmath}&#10;\pagestyle{empty}&#10;\begin{document}&#10;&#10;&#10;$L_{y0}/2h=0.33$&#10;&#10;\end{document}"/>
  <p:tag name="IGUANATEXSIZE" val="2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70.3575"/>
  <p:tag name="OUTPUTTYPE" val="PNG"/>
  <p:tag name="IGUANATEXVERSION" val="161"/>
  <p:tag name="LATEXADDIN" val="\documentclass{article}&#10;\usepackage{amsmath}&#10;\pagestyle{empty}&#10;\begin{document}&#10;&#10;&#10;$L_{y0}/2h=0.26$&#10;&#10;\end{document}"/>
  <p:tag name="IGUANATEXSIZE" val="2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65.8569"/>
  <p:tag name="OUTPUTTYPE" val="PNG"/>
  <p:tag name="IGUANATEXVERSION" val="161"/>
  <p:tag name="LATEXADDIN" val="\documentclass{article}&#10;\usepackage{amsmath}&#10;\pagestyle{empty}&#10;\begin{document}&#10;&#10;&#10;$L_{y0}/2h=0.21$&#10;&#10;\end{document}"/>
  <p:tag name="IGUANATEXSIZE" val="2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0184"/>
  <p:tag name="ORIGINALWIDTH" val="770.3575"/>
  <p:tag name="OUTPUTTYPE" val="PNG"/>
  <p:tag name="IGUANATEXVERSION" val="161"/>
  <p:tag name="LATEXADDIN" val="\documentclass{article}&#10;\usepackage{amsmath}&#10;\pagestyle{empty}&#10;\begin{document}&#10;&#10;&#10;$L_{y0}/2h=0.19$&#10;&#10;\end{document}"/>
  <p:tag name="IGUANATEXSIZE" val="2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600.0838"/>
  <p:tag name="OUTPUTTYPE" val="PNG"/>
  <p:tag name="IGUANATEXVERSION" val="161"/>
  <p:tag name="LATEXADDIN" val="\documentclass{article}&#10;\usepackage{amsmath,xcolor}&#10;\pagestyle{empty}&#10;\begin{document}&#10;&#10;&#10;\textcolor{red}{$\Delta a=4$mm}&#10;&#10;\end{document}"/>
  <p:tag name="IGUANATEXSIZE" val="20"/>
  <p:tag name="IGUANATEXCURSOR" val="11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796.6112"/>
  <p:tag name="OUTPUTTYPE" val="PNG"/>
  <p:tag name="IGUANATEXVERSION" val="161"/>
  <p:tag name="LATEXADDIN" val="\documentclass{article}&#10;\usepackage{amsmath,xcolor}&#10;\pagestyle{empty}&#10;\begin{document}&#10;&#10;&#10;\textcolor{white}{$L_y =26.68$mm}&#10;&#10;\end{document}"/>
  <p:tag name="IGUANATEXSIZE" val="20"/>
  <p:tag name="IGUANATEXCURSOR" val="11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51323"/>
  <p:tag name="ORIGINALWIDTH" val="600.0838"/>
  <p:tag name="OUTPUTTYPE" val="PNG"/>
  <p:tag name="IGUANATEXVERSION" val="161"/>
  <p:tag name="LATEXADDIN" val="\documentclass{article}&#10;\usepackage{amsmath,xcolor}&#10;\pagestyle{empty}&#10;\begin{document}&#10;&#10;&#10;\textcolor{red}{$\Delta a=6$mm}&#10;&#10;\end{document}"/>
  <p:tag name="IGUANATEXSIZE" val="20"/>
  <p:tag name="IGUANATEXCURSOR" val="11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637.589"/>
  <p:tag name="OUTPUTTYPE" val="PNG"/>
  <p:tag name="IGUANATEXVERSION" val="161"/>
  <p:tag name="LATEXADDIN" val="\documentclass{article}&#10;\usepackage{amsmath,xcolor}&#10;\pagestyle{empty}&#10;\begin{document}&#10;&#10;&#10;\textcolor{white}{$L_y =23$mm}&#10;&#10;\end{document}"/>
  <p:tag name="IGUANATEXSIZE" val="20"/>
  <p:tag name="IGUANATEXCURSOR" val="11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51323"/>
  <p:tag name="ORIGINALWIDTH" val="600.0838"/>
  <p:tag name="OUTPUTTYPE" val="PNG"/>
  <p:tag name="IGUANATEXVERSION" val="161"/>
  <p:tag name="LATEXADDIN" val="\documentclass{article}&#10;\usepackage{amsmath,xcolor}&#10;\pagestyle{empty}&#10;\begin{document}&#10;&#10;&#10;\textcolor{red}{$\Delta a=5$mm}&#10;&#10;\end{document}"/>
  <p:tag name="IGUANATEXSIZE" val="20"/>
  <p:tag name="IGUANATEXCURSOR" val="11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637.589"/>
  <p:tag name="OUTPUTTYPE" val="PNG"/>
  <p:tag name="IGUANATEXVERSION" val="161"/>
  <p:tag name="LATEXADDIN" val="\documentclass{article}&#10;\usepackage{amsmath,xcolor}&#10;\pagestyle{empty}&#10;\begin{document}&#10;&#10;&#10;\textcolor{white}{$L_y =21$mm}&#10;&#10;\end{document}"/>
  <p:tag name="IGUANATEXSIZE" val="20"/>
  <p:tag name="IGUANATEXCURSOR" val="11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5153"/>
  <p:tag name="ORIGINALWIDTH" val="1281.929"/>
  <p:tag name="OUTPUTTYPE" val="PNG"/>
  <p:tag name="IGUANATEXVERSION" val="161"/>
  <p:tag name="LATEXADDIN" val="\documentclass{article}&#10;\usepackage{amsmath, xcolor}&#10;\pagestyle{empty}&#10;\begin{document}&#10;&#10;\textcolor{blue}{how far are we from $t_c$?}&#10;&#10;&#10;\end{document}"/>
  <p:tag name="IGUANATEXSIZE" val="25"/>
  <p:tag name="IGUANATEXCURSOR" val="12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51323"/>
  <p:tag name="ORIGINALWIDTH" val="600.0838"/>
  <p:tag name="OUTPUTTYPE" val="PNG"/>
  <p:tag name="IGUANATEXVERSION" val="161"/>
  <p:tag name="LATEXADDIN" val="\documentclass{article}&#10;\usepackage{amsmath,xcolor}&#10;\pagestyle{empty}&#10;\begin{document}&#10;&#10;&#10;\textcolor{red}{$\Delta a=5$mm}&#10;&#10;\end{document}"/>
  <p:tag name="IGUANATEXSIZE" val="20"/>
  <p:tag name="IGUANATEXCURSOR" val="11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637.589"/>
  <p:tag name="OUTPUTTYPE" val="PNG"/>
  <p:tag name="IGUANATEXVERSION" val="161"/>
  <p:tag name="LATEXADDIN" val="\documentclass{article}&#10;\usepackage{amsmath,xcolor}&#10;\pagestyle{empty}&#10;\begin{document}&#10;&#10;&#10;\textcolor{white}{$L_y =17$mm}&#10;&#10;\end{document}"/>
  <p:tag name="IGUANATEXSIZE" val="20"/>
  <p:tag name="IGUANATEXCURSOR" val="11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851.3688"/>
  <p:tag name="OUTPUTTYPE" val="PNG"/>
  <p:tag name="IGUANATEXVERSION" val="161"/>
  <p:tag name="LATEXADDIN" val="\documentclass{article}&#10;\usepackage{amsmath}&#10;\pagestyle{empty}&#10;\begin{document}&#10;&#10;Brittle Scenario&#10;&#10;&#10;\end{document}"/>
  <p:tag name="IGUANATEXSIZE" val="20"/>
  <p:tag name="IGUANATEXCURSOR" val="9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974.386"/>
  <p:tag name="OUTPUTTYPE" val="PNG"/>
  <p:tag name="IGUANATEXVERSION" val="161"/>
  <p:tag name="LATEXADDIN" val="\documentclass{article}&#10;\usepackage{amsmath}&#10;\pagestyle{empty}&#10;\begin{document}&#10;&#10;&#10;SPECIMEN SIZE &#10;&#10;\end{document}"/>
  <p:tag name="IGUANATEXSIZE" val="20"/>
  <p:tag name="IGUANATEXCURSOR" val="8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974.386"/>
  <p:tag name="OUTPUTTYPE" val="PNG"/>
  <p:tag name="IGUANATEXVERSION" val="161"/>
  <p:tag name="LATEXADDIN" val="\documentclass{article}&#10;\usepackage{amsmath}&#10;\pagestyle{empty}&#10;\begin{document}&#10;&#10;&#10;SPECIMEN SIZE &#10;&#10;\end{document}"/>
  <p:tag name="IGUANATEXSIZE" val="20"/>
  <p:tag name="IGUANATEXCURSOR" val="8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0155"/>
  <p:tag name="ORIGINALWIDTH" val="198.7777"/>
  <p:tag name="OUTPUTTYPE" val="PNG"/>
  <p:tag name="IGUANATEXVERSION" val="161"/>
  <p:tag name="LATEXADDIN" val="\documentclass{article}&#10;\usepackage{amsmath}&#10;\pagestyle{empty}&#10;\begin{document}&#10;&#10;$\Delta\delta_c$&#10;&#10;&#10;\end{document}"/>
  <p:tag name="IGUANATEXSIZE" val="3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994.6388"/>
  <p:tag name="OUTPUTTYPE" val="PNG"/>
  <p:tag name="IGUANATEXVERSION" val="161"/>
  <p:tag name="LATEXADDIN" val="\documentclass{article}&#10;\usepackage{amsmath}&#10;\pagestyle{empty}&#10;\begin{document}&#10;&#10;$\Delta\sigma_c=\Delta G\sigma_C/G_{c0}$&#10;&#10;&#10;\end{document}"/>
  <p:tag name="IGUANATEXSIZE" val="20"/>
  <p:tag name="IGUANATEXCURSOR" val="9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969.1353"/>
  <p:tag name="OUTPUTTYPE" val="PNG"/>
  <p:tag name="IGUANATEXVERSION" val="161"/>
  <p:tag name="LATEXADDIN" val="\documentclass{article}&#10;\usepackage{amsmath}&#10;\pagestyle{empty}&#10;\begin{document}&#10;&#10;&#10;$\Delta G_{c}=\Delta\sigma_c\Delta\delta_c/2$&#10;&#10;\end{document}"/>
  <p:tag name="IGUANATEXSIZE" val="40"/>
  <p:tag name="IGUANATEXCURSOR" val="9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2261.566"/>
  <p:tag name="OUTPUTTYPE" val="PNG"/>
  <p:tag name="IGUANATEXVERSION" val="161"/>
  <p:tag name="LATEXADDIN" val="\documentclass{article}&#10;\usepackage{amsmath}&#10;\pagestyle{empty}&#10;\begin{document}&#10;&#10;$G_{c0}=\sigma_c\delta_c/2$: Monotonic cohesive energy&#10;&#10;&#10;\end{document}"/>
  <p:tag name="IGUANATEXSIZE" val="20"/>
  <p:tag name="IGUANATEXCURSOR" val="10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271.5379"/>
  <p:tag name="OUTPUTTYPE" val="PNG"/>
  <p:tag name="IGUANATEXVERSION" val="161"/>
  <p:tag name="LATEXADDIN" val="\documentclass{article}&#10;\usepackage{amsmath,xcolor}&#10;\pagestyle{empty}&#10;\begin{document}&#10;&#10;\textcolor{red}{CZM}&#10;&#10;&#10;\end{document}"/>
  <p:tag name="IGUANATEXSIZE" val="20"/>
  <p:tag name="IGUANATEXCURSOR" val="10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6205"/>
  <p:tag name="ORIGINALWIDTH" val="537.825"/>
  <p:tag name="LATEXADDIN" val="\documentclass{article}&#10;\usepackage{amsmath}&#10;\pagestyle{empty}&#10;\begin{document}&#10;&#10;Paris Law&#10;&#10;&#10;&#10;\end{document}"/>
  <p:tag name="IGUANATEXSIZE" val="25"/>
  <p:tag name="IGUANATEXCURSOR" val="9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40.0754"/>
  <p:tag name="OUTPUTTYPE" val="PNG"/>
  <p:tag name="IGUANATEXVERSION" val="161"/>
  <p:tag name="LATEXADDIN" val="\documentclass{article}&#10;\usepackage{amsmath, xcolor}&#10;\pagestyle{empty}&#10;\begin{document}&#10;&#10;\textcolor{red}{Paris Law}&#10;&#10;&#10;\end{document}"/>
  <p:tag name="IGUANATEXSIZE" val="40"/>
  <p:tag name="IGUANATEXCURSOR" val="11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0155"/>
  <p:tag name="ORIGINALWIDTH" val="696.0972"/>
  <p:tag name="OUTPUTTYPE" val="PNG"/>
  <p:tag name="IGUANATEXVERSION" val="161"/>
  <p:tag name="LATEXADDIN" val="\documentclass{article}&#10;\usepackage{amsmath}&#10;\pagestyle{empty}&#10;\begin{document}&#10;&#10;&#10;$E$, $\nu$, $\sigma_Y$, $\sigma_U$ &#10;&#10;\end{document}"/>
  <p:tag name="IGUANATEXSIZE" val="30"/>
  <p:tag name="IGUANATEXCURSOR" val="91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259.5362"/>
  <p:tag name="OUTPUTTYPE" val="PNG"/>
  <p:tag name="IGUANATEXVERSION" val="161"/>
  <p:tag name="LATEXADDIN" val="\documentclass{article}&#10;\usepackage{amsmath}&#10;\pagestyle{empty}&#10;\begin{document}&#10;&#10;&#10;$K$, $n$ &#10;&#10;\end{document}"/>
  <p:tag name="IGUANATEXSIZE" val="30"/>
  <p:tag name="IGUANATEXCURSOR" val="8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.5371"/>
  <p:tag name="ORIGINALWIDTH" val="1065.899"/>
  <p:tag name="OUTPUTTYPE" val="PNG"/>
  <p:tag name="IGUANATEXVERSION" val="161"/>
  <p:tag name="LATEXADDIN" val="\documentclass{article}&#10;\usepackage{amsmath}&#10;\pagestyle{empty}&#10;\begin{document}&#10;&#10;\noindent K: Stress-coefficient\newline&#10;n: strain hardening&#10;&#10;&#10;\end{document}"/>
  <p:tag name="IGUANATEXSIZE" val="30"/>
  <p:tag name="IGUANATEXCURSOR" val="14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1124.407"/>
  <p:tag name="OUTPUTTYPE" val="PNG"/>
  <p:tag name="IGUANATEXVERSION" val="161"/>
  <p:tag name="LATEXADDIN" val="\documentclass{article}&#10;\usepackage{amsmath}&#10;\pagestyle{empty}&#10;\begin{document}&#10;&#10;Characterize $G_{c0}/G_c$&#10;&#10;&#10;\end{document}"/>
  <p:tag name="IGUANATEXSIZE" val="20"/>
  <p:tag name="IGUANATEXCURSOR" val="10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0155"/>
  <p:tag name="ORIGINALWIDTH" val="183.7757"/>
  <p:tag name="OUTPUTTYPE" val="PNG"/>
  <p:tag name="IGUANATEXVERSION" val="161"/>
  <p:tag name="LATEXADDIN" val="\documentclass{article}&#10;\usepackage{amsmath}&#10;\pagestyle{empty}&#10;\begin{document}&#10;&#10;&#10;$G_{c0}$&#10;&#10;\end{document}"/>
  <p:tag name="IGUANATEXSIZE" val="2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40.0754"/>
  <p:tag name="OUTPUTTYPE" val="PNG"/>
  <p:tag name="IGUANATEXVERSION" val="161"/>
  <p:tag name="LATEXADDIN" val="\documentclass{article}&#10;\usepackage{amsmath, xcolor}&#10;\pagestyle{empty}&#10;\begin{document}&#10;&#10;\textcolor{red}{Paris Law}&#10;&#10;&#10;\end{document}"/>
  <p:tag name="IGUANATEXSIZE" val="40"/>
  <p:tag name="IGUANATEXCURSOR" val="11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918.8783"/>
  <p:tag name="OUTPUTTYPE" val="PNG"/>
  <p:tag name="IGUANATEXVERSION" val="161"/>
  <p:tag name="LATEXADDIN" val="\documentclass{article}&#10;\usepackage{amsmath}&#10;\pagestyle{empty}&#10;\begin{document}&#10;&#10;&#10;$da/dN=C\Delta G^m$&#10;&#10;\end{document}"/>
  <p:tag name="IGUANATEXSIZE" val="15"/>
  <p:tag name="IGUANATEXCURSOR" val="9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878"/>
  <p:tag name="ORIGINALWIDTH" val="1297.681"/>
  <p:tag name="OUTPUTTYPE" val="PNG"/>
  <p:tag name="IGUANATEXVERSION" val="161"/>
  <p:tag name="LATEXADDIN" val="\documentclass{article}&#10;\usepackage{amsmath, xcolor}&#10;\pagestyle{empty}&#10;\begin{document}&#10;&#10;\textcolor{red}{$a\left(\Delta G_c,N\right)/L$,\\&#10;normalized crack length}&#10;&#10;&#10;\end{document}"/>
  <p:tag name="IGUANATEXSIZE" val="20"/>
  <p:tag name="IGUANATEXCURSOR" val="12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205.5287"/>
  <p:tag name="OUTPUTTYPE" val="PNG"/>
  <p:tag name="IGUANATEXVERSION" val="161"/>
  <p:tag name="LATEXADDIN" val="\documentclass{article}&#10;\usepackage{amsmath}&#10;\pagestyle{empty}&#10;\begin{document}&#10;&#10;$a/L$&#10;&#10;&#10;\end{document}"/>
  <p:tag name="IGUANATEXSIZE" val="25"/>
  <p:tag name="IGUANATEXCURSOR" val="8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407.3069"/>
  <p:tag name="OUTPUTTYPE" val="PNG"/>
  <p:tag name="IGUANATEXVERSION" val="161"/>
  <p:tag name="LATEXADDIN" val="\documentclass{article}&#10;\usepackage{amsmath}&#10;\pagestyle{empty}&#10;\begin{document}&#10;&#10;$c/h\geq 2$&#10;&#10;&#10;&#10;\end{document}"/>
  <p:tag name="IGUANATEXSIZE" val="20"/>
  <p:tag name="IGUANATEXCURSOR" val="9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540.0754"/>
  <p:tag name="OUTPUTTYPE" val="PNG"/>
  <p:tag name="IGUANATEXVERSION" val="161"/>
  <p:tag name="LATEXADDIN" val="\documentclass{article}&#10;\usepackage{amsmath, xcolor}&#10;\pagestyle{empty}&#10;\begin{document}&#10;&#10;\textcolor{red}{Paris Law}&#10;&#10;&#10;\end{document}"/>
  <p:tag name="IGUANATEXSIZE" val="40"/>
  <p:tag name="IGUANATEXCURSOR" val="11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331.436"/>
  <p:tag name="OUTPUTTYPE" val="PNG"/>
  <p:tag name="IGUANATEXVERSION" val="161"/>
  <p:tag name="LATEXADDIN" val="\documentclass{article}&#10;\usepackage{amsmath}&#10;\pagestyle{empty}&#10;\begin{document}&#10;&#10;&#10;$E$, $\nu$, $\sigma_Y$, $\sigma_U, K, n, \delta_c, \sigma_c$ &#10;&#10;\end{document}"/>
  <p:tag name="IGUANATEXSIZE" val="30"/>
  <p:tag name="IGUANATEXCURSOR" val="13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205.5287"/>
  <p:tag name="OUTPUTTYPE" val="PNG"/>
  <p:tag name="IGUANATEXVERSION" val="161"/>
  <p:tag name="LATEXADDIN" val="\documentclass{article}&#10;\usepackage{amsmath}&#10;\pagestyle{empty}&#10;\begin{document}&#10;&#10;$a/L$&#10;&#10;&#10;\end{document}"/>
  <p:tag name="IGUANATEXSIZE" val="25"/>
  <p:tag name="IGUANATEXCURSOR" val="8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1155.911"/>
  <p:tag name="OUTPUTTYPE" val="PNG"/>
  <p:tag name="IGUANATEXVERSION" val="161"/>
  <p:tag name="LATEXADDIN" val="\documentclass{article}&#10;\usepackage{amsmath, xcolor}&#10;\pagestyle{empty}&#10;\begin{document}&#10;&#10;\textcolor{red}{Cohesive Zone Model}&#10;&#10;&#10;\end{document}"/>
  <p:tag name="IGUANATEXSIZE" val="20"/>
  <p:tag name="IGUANATEXCURSOR" val="12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66"/>
  <p:tag name="ORIGINALWIDTH" val="1031.394"/>
  <p:tag name="OUTPUTTYPE" val="PNG"/>
  <p:tag name="IGUANATEXVERSION" val="161"/>
  <p:tag name="LATEXADDIN" val="\documentclass{article}&#10;\usepackage{amsmath, xcolor}&#10;\pagestyle{empty}&#10;\begin{document}&#10;&#10;\textcolor{red}{Initial crack length}&#10;&#10;&#10;\end{document}"/>
  <p:tag name="IGUANATEXSIZE" val="20"/>
  <p:tag name="IGUANATEXCURSOR" val="12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0155"/>
  <p:tag name="ORIGINALWIDTH" val="198.7777"/>
  <p:tag name="OUTPUTTYPE" val="PNG"/>
  <p:tag name="IGUANATEXVERSION" val="161"/>
  <p:tag name="LATEXADDIN" val="\documentclass{article}&#10;\usepackage{amsmath}&#10;\pagestyle{empty}&#10;\begin{document}&#10;&#10;$\Delta\delta_c$&#10;&#10;&#10;\end{document}"/>
  <p:tag name="IGUANATEXSIZE" val="3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994.6388"/>
  <p:tag name="OUTPUTTYPE" val="PNG"/>
  <p:tag name="IGUANATEXVERSION" val="161"/>
  <p:tag name="LATEXADDIN" val="\documentclass{article}&#10;\usepackage{amsmath}&#10;\pagestyle{empty}&#10;\begin{document}&#10;&#10;$\Delta\sigma_c=\Delta G\sigma_C/G_{c0}$&#10;&#10;&#10;\end{document}"/>
  <p:tag name="IGUANATEXSIZE" val="20"/>
  <p:tag name="IGUANATEXCURSOR" val="9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1390.694"/>
  <p:tag name="OUTPUTTYPE" val="PNG"/>
  <p:tag name="IGUANATEXVERSION" val="161"/>
  <p:tag name="LATEXADDIN" val="\documentclass{article}&#10;\usepackage{amsmath}&#10;\pagestyle{empty}&#10;\begin{document}&#10;&#10;$\Delta\sigma_c\Delta\delta_c/\sigma_c\delta_c=\Delta G_c/G_{c0}$&#10;&#10;&#10;\end{document}"/>
  <p:tag name="IGUANATEXSIZE" val="20"/>
  <p:tag name="IGUANATEXCURSOR" val="12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235.5328"/>
  <p:tag name="OUTPUTTYPE" val="PNG"/>
  <p:tag name="IGUANATEXVERSION" val="161"/>
  <p:tag name="LATEXADDIN" val="\documentclass{article}&#10;\usepackage{amsmath}&#10;\pagestyle{empty}&#10;\begin{document}&#10;&#10;each &#10;&#10;&#10;\end{document}"/>
  <p:tag name="IGUANATEXSIZE" val="20"/>
  <p:tag name="IGUANATEXCURSOR" val="8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758.3558"/>
  <p:tag name="OUTPUTTYPE" val="PNG"/>
  <p:tag name="IGUANATEXVERSION" val="161"/>
  <p:tag name="LATEXADDIN" val="\documentclass{article}&#10;\usepackage{amsmath}&#10;\pagestyle{empty}&#10;\begin{document}&#10;&#10;=1 simulation &#10;&#10;&#10;\end{document}"/>
  <p:tag name="IGUANATEXSIZE" val="20"/>
  <p:tag name="IGUANATEXCURSOR" val="9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448.5626"/>
  <p:tag name="OUTPUTTYPE" val="PNG"/>
  <p:tag name="IGUANATEXVERSION" val="161"/>
  <p:tag name="LATEXADDIN" val="\documentclass{article}&#10;\usepackage{amsmath}&#10;\pagestyle{empty}&#10;\begin{document}&#10;&#10;&#10;$h/B\geq 1$&#10;&#10;\end{document}"/>
  <p:tag name="IGUANATEXSIZE" val="20"/>
  <p:tag name="IGUANATEXCURSOR" val="9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390.8046"/>
  <p:tag name="OUTPUTTYPE" val="PNG"/>
  <p:tag name="IGUANATEXVERSION" val="161"/>
  <p:tag name="LATEXADDIN" val="\documentclass{article}&#10;\usepackage{amsmath}&#10;\pagestyle{empty}&#10;\begin{document}&#10;&#10;$P$ vs $\Delta$&#10;&#10;&#10;\end{document}"/>
  <p:tag name="IGUANATEXSIZE" val="20"/>
  <p:tag name="IGUANATEXCURSOR" val="9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621.8368"/>
  <p:tag name="OUTPUTTYPE" val="PNG"/>
  <p:tag name="IGUANATEXVERSION" val="161"/>
  <p:tag name="LATEXADDIN" val="\documentclass{article}&#10;\usepackage{amsmath}&#10;\pagestyle{empty}&#10;\begin{document}&#10;&#10;crack speed&#10;&#10;&#10;\end{document}"/>
  <p:tag name="IGUANATEXSIZE" val="20"/>
  <p:tag name="IGUANATEXCURSOR" val="9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271.5379"/>
  <p:tag name="OUTPUTTYPE" val="PNG"/>
  <p:tag name="IGUANATEXVERSION" val="161"/>
  <p:tag name="LATEXADDIN" val="\documentclass{article}&#10;\usepackage{amsmath,xcolor}&#10;\pagestyle{empty}&#10;\begin{document}&#10;&#10;\textcolor{red}{CZM}&#10;&#10;&#10;\end{document}"/>
  <p:tag name="IGUANATEXSIZE" val="20"/>
  <p:tag name="IGUANATEXCURSOR" val="10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1164.913"/>
  <p:tag name="OUTPUTTYPE" val="PNG"/>
  <p:tag name="IGUANATEXVERSION" val="161"/>
  <p:tag name="LATEXADDIN" val="\documentclass{article}&#10;\usepackage{amsmath}&#10;\pagestyle{empty}&#10;\begin{document}&#10;&#10;elastoplastic response&#10;&#10;&#10;\end{document}"/>
  <p:tag name="IGUANATEXSIZE" val="20"/>
  <p:tag name="IGUANATEXCURSOR" val="10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205.5287"/>
  <p:tag name="OUTPUTTYPE" val="PNG"/>
  <p:tag name="IGUANATEXVERSION" val="161"/>
  <p:tag name="LATEXADDIN" val="\documentclass{article}&#10;\usepackage{amsmath}&#10;\pagestyle{empty}&#10;\begin{document}&#10;&#10;$a/L$&#10;&#10;&#10;\end{document}"/>
  <p:tag name="IGUANATEXSIZE" val="25"/>
  <p:tag name="IGUANATEXCURSOR" val="8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1093.653"/>
  <p:tag name="OUTPUTTYPE" val="PNG"/>
  <p:tag name="IGUANATEXVERSION" val="161"/>
  <p:tag name="LATEXADDIN" val="\documentclass{article}&#10;\usepackage{amsmath}&#10;\pagestyle{empty}&#10;\begin{document}&#10;&#10;$N$, number of cycles &#10;&#10;&#10;\end{document}"/>
  <p:tag name="IGUANATEXSIZE" val="25"/>
  <p:tag name="IGUANATEXCURSOR" val="10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171.0239"/>
  <p:tag name="OUTPUTTYPE" val="PNG"/>
  <p:tag name="IGUANATEXVERSION" val="161"/>
  <p:tag name="LATEXADDIN" val="\documentclass{article}&#10;\usepackage{amsmath}&#10;\pagestyle{empty}&#10;\begin{document}&#10;&#10;$\Delta\sigma$&#10;&#10;&#10;\end{document}"/>
  <p:tag name="IGUANATEXSIZE" val="30"/>
  <p:tag name="IGUANATEXCURSOR" val="8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155.2717"/>
  <p:tag name="OUTPUTTYPE" val="PNG"/>
  <p:tag name="IGUANATEXVERSION" val="161"/>
  <p:tag name="LATEXADDIN" val="\documentclass{article}&#10;\usepackage{amsmath}&#10;\pagestyle{empty}&#10;\begin{document}&#10;&#10;$\delta\Delta$&#10;&#10;&#10;\end{document}"/>
  <p:tag name="IGUANATEXSIZE" val="30"/>
  <p:tag name="IGUANATEXCURSOR" val="9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0155"/>
  <p:tag name="ORIGINALWIDTH" val="198.7777"/>
  <p:tag name="OUTPUTTYPE" val="PNG"/>
  <p:tag name="IGUANATEXVERSION" val="161"/>
  <p:tag name="LATEXADDIN" val="\documentclass{article}&#10;\usepackage{amsmath}&#10;\pagestyle{empty}&#10;\begin{document}&#10;&#10;$\Delta\delta_c$&#10;&#10;&#10;\end{document}"/>
  <p:tag name="IGUANATEXSIZE" val="30"/>
  <p:tag name="IGUANATEXCURSOR" val="8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0155"/>
  <p:tag name="ORIGINALWIDTH" val="214.5299"/>
  <p:tag name="OUTPUTTYPE" val="PNG"/>
  <p:tag name="IGUANATEXVERSION" val="161"/>
  <p:tag name="LATEXADDIN" val="\documentclass{article}&#10;\usepackage{amsmath}&#10;\pagestyle{empty}&#10;\begin{document}&#10;&#10;$\Delta\sigma_c$&#10;&#10;&#10;\end{document}"/>
  <p:tag name="IGUANATEXSIZE" val="30"/>
  <p:tag name="IGUANATEXCURSOR" val="9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802.6121"/>
  <p:tag name="OUTPUTTYPE" val="PNG"/>
  <p:tag name="IGUANATEXVERSION" val="161"/>
  <p:tag name="LATEXADDIN" val="\documentclass{article}&#10;\usepackage{amsmath}&#10;\pagestyle{empty}&#10;\begin{document}&#10;&#10;&#10;$1.5 \leq a/h\leq 10 $&#10;&#10;\end{document}"/>
  <p:tag name="IGUANATEXSIZE" val="20"/>
  <p:tag name="IGUANATEXCURSOR" val="10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0155"/>
  <p:tag name="ORIGINALWIDTH" val="459.0641"/>
  <p:tag name="OUTPUTTYPE" val="PNG"/>
  <p:tag name="IGUANATEXVERSION" val="161"/>
  <p:tag name="LATEXADDIN" val="\documentclass{article}&#10;\usepackage{amsmath}&#10;\pagestyle{empty}&#10;\begin{document}&#10;&#10;$\Delta_c$ vs $N$&#10;&#10;&#10;\end{document}"/>
  <p:tag name="IGUANATEXSIZE" val="20"/>
  <p:tag name="IGUANATEXCURSOR" val="9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435.8108"/>
  <p:tag name="OUTPUTTYPE" val="PNG"/>
  <p:tag name="IGUANATEXVERSION" val="161"/>
  <p:tag name="LATEXADDIN" val="\documentclass{article}&#10;\usepackage{amsmath}&#10;\pagestyle{empty}&#10;\begin{document}&#10;&#10;$P_c$ vs $N$&#10;&#10;&#10;\end{document}"/>
  <p:tag name="IGUANATEXSIZE" val="20"/>
  <p:tag name="IGUANATEXCURSOR" val="8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564.0787"/>
  <p:tag name="OUTPUTTYPE" val="PNG"/>
  <p:tag name="IGUANATEXVERSION" val="161"/>
  <p:tag name="LATEXADDIN" val="\documentclass{article}&#10;\usepackage{amsmath}&#10;\pagestyle{empty}&#10;\begin{document}&#10;&#10;&#10;$\Delta\sigma_c$(MPa)&#10;&#10;\end{document}"/>
  <p:tag name="IGUANATEXSIZE" val="20"/>
  <p:tag name="IGUANATEXCURSOR" val="10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475.5664"/>
  <p:tag name="OUTPUTTYPE" val="PNG"/>
  <p:tag name="IGUANATEXVERSION" val="161"/>
  <p:tag name="LATEXADDIN" val="\documentclass{article}&#10;\usepackage{amsmath}&#10;\pagestyle{empty}&#10;\begin{document}&#10;&#10;&#10;$\Delta\delta_c(\mu m)$&#10;&#10;\end{document}"/>
  <p:tag name="IGUANATEXSIZE" val="20"/>
  <p:tag name="IGUANATEXCURSOR" val="10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1123.657"/>
  <p:tag name="OUTPUTTYPE" val="PNG"/>
  <p:tag name="IGUANATEXVERSION" val="161"/>
  <p:tag name="LATEXADDIN" val="\documentclass{article}&#10;\usepackage{amsmath}&#10;\pagestyle{empty}&#10;\begin{document}&#10;&#10;$L_y=0$ when $P=P_c$&#10;&#10;&#10;\end{document}"/>
  <p:tag name="IGUANATEXSIZE" val="20"/>
  <p:tag name="IGUANATEXCURSOR" val="9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1123.657"/>
  <p:tag name="OUTPUTTYPE" val="PNG"/>
  <p:tag name="IGUANATEXVERSION" val="161"/>
  <p:tag name="LATEXADDIN" val="\documentclass{article}&#10;\usepackage{amsmath}&#10;\pagestyle{empty}&#10;\begin{document}&#10;&#10;$L_y=0$ when $P=P_c$&#10;&#10;&#10;\end{document}"/>
  <p:tag name="IGUANATEXSIZE" val="20"/>
  <p:tag name="IGUANATEXCURSOR" val="9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1552.717"/>
  <p:tag name="OUTPUTTYPE" val="PNG"/>
  <p:tag name="IGUANATEXVERSION" val="161"/>
  <p:tag name="LATEXADDIN" val="\documentclass{article}&#10;\usepackage{amsmath}&#10;\pagestyle{empty}&#10;\begin{document}&#10;&#10;$L_y=26.68$mm when $P=P_c$&#10;&#10;&#10;\end{document}"/>
  <p:tag name="IGUANATEXSIZE" val="20"/>
  <p:tag name="IGUANATEXCURSOR" val="9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352.5492"/>
  <p:tag name="OUTPUTTYPE" val="PNG"/>
  <p:tag name="IGUANATEXVERSION" val="161"/>
  <p:tag name="LATEXADDIN" val="\documentclass{article}&#10;\usepackage{amsmath,xcolor}&#10;\pagestyle{empty}&#10;\begin{document}&#10;\textcolor{white}{$\Delta \sigma/\sigma_c$}&#10;&#10;&#10;&#10;\end{document}"/>
  <p:tag name="IGUANATEXSIZE" val="18"/>
  <p:tag name="IGUANATEXCURSOR" val="13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321.0448"/>
  <p:tag name="OUTPUTTYPE" val="PNG"/>
  <p:tag name="IGUANATEXVERSION" val="161"/>
  <p:tag name="LATEXADDIN" val="\documentclass{article}&#10;\usepackage{amsmath,xcolor}&#10;\pagestyle{empty}&#10;\begin{document}&#10;\textcolor{white}{$\Delta \delta/\delta_c$}&#10;&#10;&#10;&#10;\end{document}"/>
  <p:tag name="IGUANATEXSIZE" val="18"/>
  <p:tag name="IGUANATEXCURSOR" val="12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443.3119"/>
  <p:tag name="OUTPUTTYPE" val="PNG"/>
  <p:tag name="IGUANATEXVERSION" val="161"/>
  <p:tag name="LATEXADDIN" val="\documentclass{article}&#10;\usepackage{amsmath,xcolor}&#10;\pagestyle{empty}&#10;\begin{document}&#10;\textcolor{white}{$\Delta_c$(mm)}&#10;&#10;&#10;&#10;\end{document}"/>
  <p:tag name="IGUANATEXSIZE" val="18"/>
  <p:tag name="IGUANATEXCURSOR" val="12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732</Words>
  <Application>Microsoft Office PowerPoint</Application>
  <PresentationFormat>Widescreen</PresentationFormat>
  <Paragraphs>148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Courier New</vt:lpstr>
      <vt:lpstr>Daytona</vt:lpstr>
      <vt:lpstr>Segoe UI</vt:lpstr>
      <vt:lpstr>Titillium Web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Roy, Anubhav</dc:creator>
  <cp:lastModifiedBy>Roy, Anubhav</cp:lastModifiedBy>
  <cp:revision>11</cp:revision>
  <dcterms:created xsi:type="dcterms:W3CDTF">2024-10-18T19:20:59Z</dcterms:created>
  <dcterms:modified xsi:type="dcterms:W3CDTF">2024-10-18T20:01:37Z</dcterms:modified>
</cp:coreProperties>
</file>